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8.jpg" ContentType="image/jpg"/>
  <Override PartName="/ppt/media/image9.jpg" ContentType="image/jpg"/>
  <Override PartName="/ppt/media/image14.jpg" ContentType="image/jpg"/>
  <Override PartName="/ppt/media/image15.jpg" ContentType="image/jpg"/>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20.jpg" ContentType="image/jpg"/>
  <Override PartName="/ppt/media/image21.jpg" ContentType="image/jpg"/>
  <Override PartName="/ppt/media/image22.jpg" ContentType="image/jpg"/>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696" r:id="rId3"/>
    <p:sldId id="6388" r:id="rId4"/>
    <p:sldId id="281" r:id="rId5"/>
    <p:sldId id="6394" r:id="rId6"/>
    <p:sldId id="6395" r:id="rId7"/>
    <p:sldId id="6396" r:id="rId8"/>
    <p:sldId id="270" r:id="rId9"/>
    <p:sldId id="718" r:id="rId10"/>
    <p:sldId id="269" r:id="rId11"/>
    <p:sldId id="10726" r:id="rId12"/>
    <p:sldId id="10727" r:id="rId13"/>
    <p:sldId id="6376" r:id="rId14"/>
    <p:sldId id="6390"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52" autoAdjust="0"/>
    <p:restoredTop sz="88889" autoAdjust="0"/>
  </p:normalViewPr>
  <p:slideViewPr>
    <p:cSldViewPr snapToGrid="0">
      <p:cViewPr varScale="1">
        <p:scale>
          <a:sx n="66" d="100"/>
          <a:sy n="66" d="100"/>
        </p:scale>
        <p:origin x="17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ia Velicu" userId="718cf368-0e61-4985-852e-2bdb67a9c92f" providerId="ADAL" clId="{6E361E0A-5AA9-4B14-932B-FBE63FAC45EB}"/>
    <pc:docChg chg="delSld">
      <pc:chgData name="Patricia Velicu" userId="718cf368-0e61-4985-852e-2bdb67a9c92f" providerId="ADAL" clId="{6E361E0A-5AA9-4B14-932B-FBE63FAC45EB}" dt="2025-09-16T14:48:04.863" v="0" actId="47"/>
      <pc:docMkLst>
        <pc:docMk/>
      </pc:docMkLst>
      <pc:sldChg chg="del">
        <pc:chgData name="Patricia Velicu" userId="718cf368-0e61-4985-852e-2bdb67a9c92f" providerId="ADAL" clId="{6E361E0A-5AA9-4B14-932B-FBE63FAC45EB}" dt="2025-09-16T14:48:04.863" v="0" actId="47"/>
        <pc:sldMkLst>
          <pc:docMk/>
          <pc:sldMk cId="145869242" sldId="1072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F7E082-B8F8-435B-BD78-C3E5C483BF67}"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GB"/>
        </a:p>
      </dgm:t>
    </dgm:pt>
    <dgm:pt modelId="{A478A569-9126-4668-B922-D96F2F110099}">
      <dgm:prSet phldrT="[Text]"/>
      <dgm:spPr>
        <a:solidFill>
          <a:srgbClr val="C00000"/>
        </a:solidFill>
      </dgm:spPr>
      <dgm:t>
        <a:bodyPr/>
        <a:lstStyle/>
        <a:p>
          <a:r>
            <a:rPr lang="en-BE" b="1" dirty="0">
              <a:effectLst/>
              <a:latin typeface="Calibri" panose="020F0502020204030204" pitchFamily="34" charset="0"/>
              <a:ea typeface="Calibri" panose="020F0502020204030204" pitchFamily="34" charset="0"/>
              <a:cs typeface="Times New Roman" panose="02020603050405020304" pitchFamily="18" charset="0"/>
            </a:rPr>
            <a:t>Ris</a:t>
          </a:r>
          <a:r>
            <a:rPr lang="fr-BE" b="1" dirty="0" err="1">
              <a:effectLst/>
              <a:latin typeface="Calibri" panose="020F0502020204030204" pitchFamily="34" charset="0"/>
              <a:ea typeface="Calibri" panose="020F0502020204030204" pitchFamily="34" charset="0"/>
              <a:cs typeface="Times New Roman" panose="02020603050405020304" pitchFamily="18" charset="0"/>
            </a:rPr>
            <a:t>ques</a:t>
          </a:r>
          <a:r>
            <a:rPr lang="fr-BE" b="1" dirty="0">
              <a:effectLst/>
              <a:latin typeface="Calibri" panose="020F0502020204030204" pitchFamily="34" charset="0"/>
              <a:ea typeface="Calibri" panose="020F0502020204030204" pitchFamily="34" charset="0"/>
              <a:cs typeface="Times New Roman" panose="02020603050405020304" pitchFamily="18" charset="0"/>
            </a:rPr>
            <a:t> liés à la santé et la sécurité et la perte d’autonomie des travailleurs</a:t>
          </a:r>
          <a:endParaRPr lang="en-GB" dirty="0"/>
        </a:p>
      </dgm:t>
    </dgm:pt>
    <dgm:pt modelId="{E84E5685-D2F8-4E28-B618-F02ADA7FB79D}" type="parTrans" cxnId="{951F78B5-1185-4053-9FF5-B4F7F047FD09}">
      <dgm:prSet/>
      <dgm:spPr/>
      <dgm:t>
        <a:bodyPr/>
        <a:lstStyle/>
        <a:p>
          <a:endParaRPr lang="en-GB"/>
        </a:p>
      </dgm:t>
    </dgm:pt>
    <dgm:pt modelId="{1EF6674F-28D0-4572-8056-71904B98BE11}" type="sibTrans" cxnId="{951F78B5-1185-4053-9FF5-B4F7F047FD09}">
      <dgm:prSet/>
      <dgm:spPr/>
      <dgm:t>
        <a:bodyPr/>
        <a:lstStyle/>
        <a:p>
          <a:endParaRPr lang="en-GB"/>
        </a:p>
      </dgm:t>
    </dgm:pt>
    <dgm:pt modelId="{A0BA5E72-FD93-4061-86ED-6D2A68151B8A}">
      <dgm:prSet/>
      <dgm:spPr/>
      <dgm:t>
        <a:bodyPr/>
        <a:lstStyle/>
        <a:p>
          <a:r>
            <a:rPr lang="en-BE" b="1" dirty="0">
              <a:effectLst/>
              <a:latin typeface="Calibri" panose="020F0502020204030204" pitchFamily="34" charset="0"/>
              <a:ea typeface="Calibri" panose="020F0502020204030204" pitchFamily="34" charset="0"/>
              <a:cs typeface="Times New Roman" panose="02020603050405020304" pitchFamily="18" charset="0"/>
            </a:rPr>
            <a:t>Ris</a:t>
          </a:r>
          <a:r>
            <a:rPr lang="fr-BE" b="1" dirty="0" err="1">
              <a:effectLst/>
              <a:latin typeface="Calibri" panose="020F0502020204030204" pitchFamily="34" charset="0"/>
              <a:ea typeface="Calibri" panose="020F0502020204030204" pitchFamily="34" charset="0"/>
              <a:cs typeface="Times New Roman" panose="02020603050405020304" pitchFamily="18" charset="0"/>
            </a:rPr>
            <a:t>ques</a:t>
          </a:r>
          <a:r>
            <a:rPr lang="fr-BE" b="1" dirty="0">
              <a:effectLst/>
              <a:latin typeface="Calibri" panose="020F0502020204030204" pitchFamily="34" charset="0"/>
              <a:ea typeface="Calibri" panose="020F0502020204030204" pitchFamily="34" charset="0"/>
              <a:cs typeface="Times New Roman" panose="02020603050405020304" pitchFamily="18" charset="0"/>
            </a:rPr>
            <a:t> de déqualification, de perte de savoir-faire et de déshumanisation des pratiques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dgm:t>
    </dgm:pt>
    <dgm:pt modelId="{93C48BFE-F4F8-4FFF-BB54-A9A228DF6E17}" type="parTrans" cxnId="{511B570C-44DB-405B-A74B-92587BAFA60D}">
      <dgm:prSet/>
      <dgm:spPr/>
      <dgm:t>
        <a:bodyPr/>
        <a:lstStyle/>
        <a:p>
          <a:endParaRPr lang="en-GB"/>
        </a:p>
      </dgm:t>
    </dgm:pt>
    <dgm:pt modelId="{84535BD3-52B5-4507-8FF3-F1CA7AB93A70}" type="sibTrans" cxnId="{511B570C-44DB-405B-A74B-92587BAFA60D}">
      <dgm:prSet/>
      <dgm:spPr/>
      <dgm:t>
        <a:bodyPr/>
        <a:lstStyle/>
        <a:p>
          <a:endParaRPr lang="en-GB"/>
        </a:p>
      </dgm:t>
    </dgm:pt>
    <dgm:pt modelId="{C2CD0BFD-AC66-48F0-97E7-6F10587FA562}">
      <dgm:prSet/>
      <dgm:spPr/>
      <dgm:t>
        <a:bodyPr/>
        <a:lstStyle/>
        <a:p>
          <a:r>
            <a:rPr lang="en-BE" b="1" dirty="0">
              <a:effectLst/>
              <a:latin typeface="Calibri" panose="020F0502020204030204" pitchFamily="34" charset="0"/>
              <a:ea typeface="Calibri" panose="020F0502020204030204" pitchFamily="34" charset="0"/>
              <a:cs typeface="Times New Roman" panose="02020603050405020304" pitchFamily="18" charset="0"/>
            </a:rPr>
            <a:t>Ris</a:t>
          </a:r>
          <a:r>
            <a:rPr lang="fr-BE" b="1" dirty="0" err="1">
              <a:effectLst/>
              <a:latin typeface="Calibri" panose="020F0502020204030204" pitchFamily="34" charset="0"/>
              <a:ea typeface="Calibri" panose="020F0502020204030204" pitchFamily="34" charset="0"/>
              <a:cs typeface="Times New Roman" panose="02020603050405020304" pitchFamily="18" charset="0"/>
            </a:rPr>
            <a:t>ques</a:t>
          </a:r>
          <a:r>
            <a:rPr lang="fr-BE" b="1" dirty="0">
              <a:effectLst/>
              <a:latin typeface="Calibri" panose="020F0502020204030204" pitchFamily="34" charset="0"/>
              <a:ea typeface="Calibri" panose="020F0502020204030204" pitchFamily="34" charset="0"/>
              <a:cs typeface="Times New Roman" panose="02020603050405020304" pitchFamily="18" charset="0"/>
            </a:rPr>
            <a:t> de surveillance, de contrôle et de démantèlement syndical</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dgm:t>
    </dgm:pt>
    <dgm:pt modelId="{9264A182-FD8D-45B4-847C-7E5BB9E7B670}" type="parTrans" cxnId="{B6CA3350-EA3C-4020-AA5C-50D747585F26}">
      <dgm:prSet/>
      <dgm:spPr/>
      <dgm:t>
        <a:bodyPr/>
        <a:lstStyle/>
        <a:p>
          <a:endParaRPr lang="en-GB"/>
        </a:p>
      </dgm:t>
    </dgm:pt>
    <dgm:pt modelId="{0D6D0A88-B261-4A7A-8B83-ED0FF5AB5D40}" type="sibTrans" cxnId="{B6CA3350-EA3C-4020-AA5C-50D747585F26}">
      <dgm:prSet/>
      <dgm:spPr/>
      <dgm:t>
        <a:bodyPr/>
        <a:lstStyle/>
        <a:p>
          <a:endParaRPr lang="en-GB"/>
        </a:p>
      </dgm:t>
    </dgm:pt>
    <dgm:pt modelId="{0CE3FE75-9563-4C69-848F-93BCCA825EE0}">
      <dgm:prSet custT="1"/>
      <dgm:spPr/>
      <dgm:t>
        <a:bodyPr/>
        <a:lstStyle/>
        <a:p>
          <a:r>
            <a:rPr lang="fr-BE" sz="1500" kern="1200" dirty="0"/>
            <a:t>Si l’automatisation a des effets positifs sur la santé et la sécurité au travail grâce à la diminution des tâches dangereuses et de la pénibilité du travail, l’utilisation croissante de l’IA peut avoir un impact négatif sur la dimension psychosociale. </a:t>
          </a:r>
          <a:endParaRPr lang="en-GB" sz="1500" kern="1200" dirty="0"/>
        </a:p>
      </dgm:t>
    </dgm:pt>
    <dgm:pt modelId="{6DBFAA71-2FAC-460A-9158-7882FAB01B5E}" type="parTrans" cxnId="{E6F19441-91A0-4A3B-AA0C-C2E2E69B1D6E}">
      <dgm:prSet/>
      <dgm:spPr/>
      <dgm:t>
        <a:bodyPr/>
        <a:lstStyle/>
        <a:p>
          <a:endParaRPr lang="en-GB"/>
        </a:p>
      </dgm:t>
    </dgm:pt>
    <dgm:pt modelId="{ADA60697-B75E-44BC-B67E-C92150C868E5}" type="sibTrans" cxnId="{E6F19441-91A0-4A3B-AA0C-C2E2E69B1D6E}">
      <dgm:prSet/>
      <dgm:spPr/>
      <dgm:t>
        <a:bodyPr/>
        <a:lstStyle/>
        <a:p>
          <a:endParaRPr lang="en-GB"/>
        </a:p>
      </dgm:t>
    </dgm:pt>
    <dgm:pt modelId="{21FC03DA-8370-4D3E-8951-85507FEB07A5}">
      <dgm:prSet custT="1"/>
      <dgm:spPr/>
      <dgm:t>
        <a:bodyPr/>
        <a:lstStyle/>
        <a:p>
          <a:r>
            <a:rPr lang="fr-BE" sz="1500" kern="1200" dirty="0">
              <a:solidFill>
                <a:prstClr val="black">
                  <a:hueOff val="0"/>
                  <a:satOff val="0"/>
                  <a:lumOff val="0"/>
                  <a:alphaOff val="0"/>
                </a:prstClr>
              </a:solidFill>
              <a:effectLst/>
              <a:latin typeface="Calibri" panose="020F0502020204030204" pitchFamily="34" charset="0"/>
              <a:ea typeface="Calibri" panose="020F0502020204030204" pitchFamily="34" charset="0"/>
              <a:cs typeface="Times New Roman" panose="02020603050405020304" pitchFamily="18" charset="0"/>
            </a:rPr>
            <a:t>Cet effet n’a pas été anticipé, démontrant </a:t>
          </a:r>
          <a:r>
            <a:rPr lang="fr-BE" sz="1500" b="1" kern="1200" dirty="0">
              <a:solidFill>
                <a:prstClr val="black">
                  <a:hueOff val="0"/>
                  <a:satOff val="0"/>
                  <a:lumOff val="0"/>
                  <a:alphaOff val="0"/>
                </a:prstClr>
              </a:solidFill>
              <a:effectLst/>
              <a:latin typeface="Calibri" panose="020F0502020204030204" pitchFamily="34" charset="0"/>
              <a:ea typeface="Calibri" panose="020F0502020204030204" pitchFamily="34" charset="0"/>
              <a:cs typeface="Times New Roman" panose="02020603050405020304" pitchFamily="18" charset="0"/>
            </a:rPr>
            <a:t>l’importance d’un dialogue social et de négociations collectives adéquats</a:t>
          </a:r>
          <a:r>
            <a:rPr lang="fr-BE" sz="1500" kern="1200" dirty="0">
              <a:solidFill>
                <a:prstClr val="black">
                  <a:hueOff val="0"/>
                  <a:satOff val="0"/>
                  <a:lumOff val="0"/>
                  <a:alphaOff val="0"/>
                </a:prstClr>
              </a:solidFill>
              <a:effectLst/>
              <a:latin typeface="Calibri" panose="020F0502020204030204" pitchFamily="34" charset="0"/>
              <a:ea typeface="Calibri" panose="020F0502020204030204" pitchFamily="34" charset="0"/>
              <a:cs typeface="Times New Roman" panose="02020603050405020304" pitchFamily="18" charset="0"/>
            </a:rPr>
            <a:t>. Cela est essentiel pour garantir le respect du principe de l’humain aux commandes.</a:t>
          </a:r>
          <a:endParaRPr lang="en-GB" sz="1500" kern="1200" dirty="0"/>
        </a:p>
      </dgm:t>
    </dgm:pt>
    <dgm:pt modelId="{05A7A1D4-0E26-4B7F-B74E-14F070F207BE}" type="parTrans" cxnId="{02276AA4-1276-4388-A31F-D935A01A9DFB}">
      <dgm:prSet/>
      <dgm:spPr/>
      <dgm:t>
        <a:bodyPr/>
        <a:lstStyle/>
        <a:p>
          <a:endParaRPr lang="en-GB"/>
        </a:p>
      </dgm:t>
    </dgm:pt>
    <dgm:pt modelId="{80A06A22-5AE7-49FA-9FE2-5E1443CD5D82}" type="sibTrans" cxnId="{02276AA4-1276-4388-A31F-D935A01A9DFB}">
      <dgm:prSet/>
      <dgm:spPr/>
      <dgm:t>
        <a:bodyPr/>
        <a:lstStyle/>
        <a:p>
          <a:endParaRPr lang="en-GB"/>
        </a:p>
      </dgm:t>
    </dgm:pt>
    <dgm:pt modelId="{1AD32F55-5EED-4BDF-9541-CD4B42325F8F}">
      <dgm:prSet/>
      <dgm:spPr/>
      <dgm: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Dans les </a:t>
          </a:r>
          <a:r>
            <a:rPr lang="en-US" dirty="0" err="1">
              <a:effectLst/>
              <a:latin typeface="Calibri" panose="020F0502020204030204" pitchFamily="34" charset="0"/>
              <a:ea typeface="Calibri" panose="020F0502020204030204" pitchFamily="34" charset="0"/>
              <a:cs typeface="Times New Roman" panose="02020603050405020304" pitchFamily="18" charset="0"/>
            </a:rPr>
            <a:t>secteurs</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manufacturiers</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l’IA</a:t>
          </a:r>
          <a:r>
            <a:rPr lang="en-US" dirty="0">
              <a:effectLst/>
              <a:latin typeface="Calibri" panose="020F0502020204030204" pitchFamily="34" charset="0"/>
              <a:ea typeface="Calibri" panose="020F0502020204030204" pitchFamily="34" charset="0"/>
              <a:cs typeface="Times New Roman" panose="02020603050405020304" pitchFamily="18" charset="0"/>
            </a:rPr>
            <a:t> a </a:t>
          </a:r>
          <a:r>
            <a:rPr lang="en-US" dirty="0" err="1">
              <a:effectLst/>
              <a:latin typeface="Calibri" panose="020F0502020204030204" pitchFamily="34" charset="0"/>
              <a:ea typeface="Calibri" panose="020F0502020204030204" pitchFamily="34" charset="0"/>
              <a:cs typeface="Times New Roman" panose="02020603050405020304" pitchFamily="18" charset="0"/>
            </a:rPr>
            <a:t>été</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associée</a:t>
          </a:r>
          <a:r>
            <a:rPr lang="en-US" dirty="0">
              <a:effectLst/>
              <a:latin typeface="Calibri" panose="020F0502020204030204" pitchFamily="34" charset="0"/>
              <a:ea typeface="Calibri" panose="020F0502020204030204" pitchFamily="34" charset="0"/>
              <a:cs typeface="Times New Roman" panose="02020603050405020304" pitchFamily="18" charset="0"/>
            </a:rPr>
            <a:t> à la </a:t>
          </a:r>
          <a:r>
            <a:rPr lang="en-US" dirty="0" err="1">
              <a:effectLst/>
              <a:latin typeface="Calibri" panose="020F0502020204030204" pitchFamily="34" charset="0"/>
              <a:ea typeface="Calibri" panose="020F0502020204030204" pitchFamily="34" charset="0"/>
              <a:cs typeface="Times New Roman" panose="02020603050405020304" pitchFamily="18" charset="0"/>
            </a:rPr>
            <a:t>déqualification</a:t>
          </a:r>
          <a:r>
            <a:rPr lang="en-US" dirty="0">
              <a:effectLst/>
              <a:latin typeface="Calibri" panose="020F0502020204030204" pitchFamily="34" charset="0"/>
              <a:ea typeface="Calibri" panose="020F0502020204030204" pitchFamily="34" charset="0"/>
              <a:cs typeface="Times New Roman" panose="02020603050405020304" pitchFamily="18" charset="0"/>
            </a:rPr>
            <a:t> des </a:t>
          </a:r>
          <a:r>
            <a:rPr lang="en-US" dirty="0" err="1">
              <a:effectLst/>
              <a:latin typeface="Calibri" panose="020F0502020204030204" pitchFamily="34" charset="0"/>
              <a:ea typeface="Calibri" panose="020F0502020204030204" pitchFamily="34" charset="0"/>
              <a:cs typeface="Times New Roman" panose="02020603050405020304" pitchFamily="18" charset="0"/>
            </a:rPr>
            <a:t>travailleurs</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en</a:t>
          </a:r>
          <a:r>
            <a:rPr lang="en-US" dirty="0">
              <a:effectLst/>
              <a:latin typeface="Calibri" panose="020F0502020204030204" pitchFamily="34" charset="0"/>
              <a:ea typeface="Calibri" panose="020F0502020204030204" pitchFamily="34" charset="0"/>
              <a:cs typeface="Times New Roman" panose="02020603050405020304" pitchFamily="18" charset="0"/>
            </a:rPr>
            <a:t> particulier </a:t>
          </a:r>
          <a:r>
            <a:rPr lang="en-US" dirty="0" err="1">
              <a:effectLst/>
              <a:latin typeface="Calibri" panose="020F0502020204030204" pitchFamily="34" charset="0"/>
              <a:ea typeface="Calibri" panose="020F0502020204030204" pitchFamily="34" charset="0"/>
              <a:cs typeface="Times New Roman" panose="02020603050405020304" pitchFamily="18" charset="0"/>
            </a:rPr>
            <a:t>ceux</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ayant</a:t>
          </a:r>
          <a:r>
            <a:rPr lang="en-US" dirty="0">
              <a:effectLst/>
              <a:latin typeface="Calibri" panose="020F0502020204030204" pitchFamily="34" charset="0"/>
              <a:ea typeface="Calibri" panose="020F0502020204030204" pitchFamily="34" charset="0"/>
              <a:cs typeface="Times New Roman" panose="02020603050405020304" pitchFamily="18" charset="0"/>
            </a:rPr>
            <a:t> des qualifications </a:t>
          </a:r>
          <a:r>
            <a:rPr lang="en-US" dirty="0" err="1">
              <a:effectLst/>
              <a:latin typeface="Calibri" panose="020F0502020204030204" pitchFamily="34" charset="0"/>
              <a:ea typeface="Calibri" panose="020F0502020204030204" pitchFamily="34" charset="0"/>
              <a:cs typeface="Times New Roman" panose="02020603050405020304" pitchFamily="18" charset="0"/>
            </a:rPr>
            <a:t>moyennes</a:t>
          </a:r>
          <a:r>
            <a:rPr lang="en-US" dirty="0">
              <a:effectLst/>
              <a:latin typeface="Calibri" panose="020F0502020204030204" pitchFamily="34" charset="0"/>
              <a:ea typeface="Calibri" panose="020F0502020204030204" pitchFamily="34" charset="0"/>
              <a:cs typeface="Times New Roman" panose="02020603050405020304" pitchFamily="18" charset="0"/>
            </a:rPr>
            <a:t>. Cela </a:t>
          </a:r>
          <a:r>
            <a:rPr lang="en-US" dirty="0" err="1">
              <a:effectLst/>
              <a:latin typeface="Calibri" panose="020F0502020204030204" pitchFamily="34" charset="0"/>
              <a:ea typeface="Calibri" panose="020F0502020204030204" pitchFamily="34" charset="0"/>
              <a:cs typeface="Times New Roman" panose="02020603050405020304" pitchFamily="18" charset="0"/>
            </a:rPr>
            <a:t>crée</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une</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dangereuse</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err="1">
              <a:effectLst/>
              <a:latin typeface="Calibri" panose="020F0502020204030204" pitchFamily="34" charset="0"/>
              <a:ea typeface="Calibri" panose="020F0502020204030204" pitchFamily="34" charset="0"/>
              <a:cs typeface="Times New Roman" panose="02020603050405020304" pitchFamily="18" charset="0"/>
            </a:rPr>
            <a:t>polarisation</a:t>
          </a:r>
          <a:r>
            <a:rPr lang="en-US" b="1" dirty="0">
              <a:effectLst/>
              <a:latin typeface="Calibri" panose="020F0502020204030204" pitchFamily="34" charset="0"/>
              <a:ea typeface="Calibri" panose="020F0502020204030204" pitchFamily="34" charset="0"/>
              <a:cs typeface="Times New Roman" panose="02020603050405020304" pitchFamily="18" charset="0"/>
            </a:rPr>
            <a:t> entre les </a:t>
          </a:r>
          <a:r>
            <a:rPr lang="en-US" b="1" dirty="0" err="1">
              <a:effectLst/>
              <a:latin typeface="Calibri" panose="020F0502020204030204" pitchFamily="34" charset="0"/>
              <a:ea typeface="Calibri" panose="020F0502020204030204" pitchFamily="34" charset="0"/>
              <a:cs typeface="Times New Roman" panose="02020603050405020304" pitchFamily="18" charset="0"/>
            </a:rPr>
            <a:t>travailleurs</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err="1">
              <a:effectLst/>
              <a:latin typeface="Calibri" panose="020F0502020204030204" pitchFamily="34" charset="0"/>
              <a:ea typeface="Calibri" panose="020F0502020204030204" pitchFamily="34" charset="0"/>
              <a:cs typeface="Times New Roman" panose="02020603050405020304" pitchFamily="18" charset="0"/>
            </a:rPr>
            <a:t>hautement</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err="1">
              <a:effectLst/>
              <a:latin typeface="Calibri" panose="020F0502020204030204" pitchFamily="34" charset="0"/>
              <a:ea typeface="Calibri" panose="020F0502020204030204" pitchFamily="34" charset="0"/>
              <a:cs typeface="Times New Roman" panose="02020603050405020304" pitchFamily="18" charset="0"/>
            </a:rPr>
            <a:t>qualifiés</a:t>
          </a:r>
          <a:r>
            <a:rPr lang="en-US" b="1" dirty="0">
              <a:effectLst/>
              <a:latin typeface="Calibri" panose="020F0502020204030204" pitchFamily="34" charset="0"/>
              <a:ea typeface="Calibri" panose="020F0502020204030204" pitchFamily="34" charset="0"/>
              <a:cs typeface="Times New Roman" panose="02020603050405020304" pitchFamily="18" charset="0"/>
            </a:rPr>
            <a:t> et peu </a:t>
          </a:r>
          <a:r>
            <a:rPr lang="en-US" b="1" dirty="0" err="1">
              <a:effectLst/>
              <a:latin typeface="Calibri" panose="020F0502020204030204" pitchFamily="34" charset="0"/>
              <a:ea typeface="Calibri" panose="020F0502020204030204" pitchFamily="34" charset="0"/>
              <a:cs typeface="Times New Roman" panose="02020603050405020304" pitchFamily="18" charset="0"/>
            </a:rPr>
            <a:t>qualifiés</a:t>
          </a:r>
          <a:r>
            <a:rPr lang="en-US" dirty="0">
              <a:effectLst/>
              <a:latin typeface="Calibri" panose="020F0502020204030204" pitchFamily="34" charset="0"/>
              <a:ea typeface="Calibri" panose="020F0502020204030204" pitchFamily="34" charset="0"/>
              <a:cs typeface="Times New Roman" panose="02020603050405020304" pitchFamily="18" charset="0"/>
            </a:rPr>
            <a:t>.</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dgm:t>
    </dgm:pt>
    <dgm:pt modelId="{9151F33F-77E9-4CB2-96EE-5AE7F3A3AF3E}" type="parTrans" cxnId="{D026E7D7-9290-4003-A3C0-7A246211F37B}">
      <dgm:prSet/>
      <dgm:spPr/>
      <dgm:t>
        <a:bodyPr/>
        <a:lstStyle/>
        <a:p>
          <a:endParaRPr lang="en-GB"/>
        </a:p>
      </dgm:t>
    </dgm:pt>
    <dgm:pt modelId="{E4AC045E-4B8B-45F3-91C5-E3F078F687F1}" type="sibTrans" cxnId="{D026E7D7-9290-4003-A3C0-7A246211F37B}">
      <dgm:prSet/>
      <dgm:spPr/>
      <dgm:t>
        <a:bodyPr/>
        <a:lstStyle/>
        <a:p>
          <a:endParaRPr lang="en-GB"/>
        </a:p>
      </dgm:t>
    </dgm:pt>
    <dgm:pt modelId="{7E55ADB9-4E34-48E6-93B9-9CF7CF0E44D6}">
      <dgm:prSet/>
      <dgm:spPr/>
      <dgm: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La solution </a:t>
          </a:r>
          <a:r>
            <a:rPr lang="en-US" dirty="0" err="1">
              <a:effectLst/>
              <a:latin typeface="Calibri" panose="020F0502020204030204" pitchFamily="34" charset="0"/>
              <a:ea typeface="Calibri" panose="020F0502020204030204" pitchFamily="34" charset="0"/>
              <a:cs typeface="Times New Roman" panose="02020603050405020304" pitchFamily="18" charset="0"/>
            </a:rPr>
            <a:t>est</a:t>
          </a:r>
          <a:r>
            <a:rPr lang="en-US" dirty="0">
              <a:effectLst/>
              <a:latin typeface="Calibri" panose="020F0502020204030204" pitchFamily="34" charset="0"/>
              <a:ea typeface="Calibri" panose="020F0502020204030204" pitchFamily="34" charset="0"/>
              <a:cs typeface="Times New Roman" panose="02020603050405020304" pitchFamily="18" charset="0"/>
            </a:rPr>
            <a:t> de </a:t>
          </a:r>
          <a:r>
            <a:rPr lang="en-US" b="1" dirty="0" err="1">
              <a:effectLst/>
              <a:latin typeface="Calibri" panose="020F0502020204030204" pitchFamily="34" charset="0"/>
              <a:ea typeface="Calibri" panose="020F0502020204030204" pitchFamily="34" charset="0"/>
              <a:cs typeface="Times New Roman" panose="02020603050405020304" pitchFamily="18" charset="0"/>
            </a:rPr>
            <a:t>planifier</a:t>
          </a:r>
          <a:r>
            <a:rPr lang="en-US" b="1" dirty="0">
              <a:effectLst/>
              <a:latin typeface="Calibri" panose="020F0502020204030204" pitchFamily="34" charset="0"/>
              <a:ea typeface="Calibri" panose="020F0502020204030204" pitchFamily="34" charset="0"/>
              <a:cs typeface="Times New Roman" panose="02020603050405020304" pitchFamily="18" charset="0"/>
            </a:rPr>
            <a:t> et consulter les </a:t>
          </a:r>
          <a:r>
            <a:rPr lang="en-US" b="1" dirty="0" err="1">
              <a:effectLst/>
              <a:latin typeface="Calibri" panose="020F0502020204030204" pitchFamily="34" charset="0"/>
              <a:ea typeface="Calibri" panose="020F0502020204030204" pitchFamily="34" charset="0"/>
              <a:cs typeface="Times New Roman" panose="02020603050405020304" pitchFamily="18" charset="0"/>
            </a:rPr>
            <a:t>travailleurs</a:t>
          </a:r>
          <a:r>
            <a:rPr lang="en-US" b="1" dirty="0">
              <a:effectLst/>
              <a:latin typeface="Calibri" panose="020F0502020204030204" pitchFamily="34" charset="0"/>
              <a:ea typeface="Calibri" panose="020F0502020204030204" pitchFamily="34" charset="0"/>
              <a:cs typeface="Times New Roman" panose="02020603050405020304" pitchFamily="18" charset="0"/>
            </a:rPr>
            <a:t> et </a:t>
          </a:r>
          <a:r>
            <a:rPr lang="en-US" b="1" dirty="0" err="1">
              <a:effectLst/>
              <a:latin typeface="Calibri" panose="020F0502020204030204" pitchFamily="34" charset="0"/>
              <a:ea typeface="Calibri" panose="020F0502020204030204" pitchFamily="34" charset="0"/>
              <a:cs typeface="Times New Roman" panose="02020603050405020304" pitchFamily="18" charset="0"/>
            </a:rPr>
            <a:t>leurs</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err="1">
              <a:effectLst/>
              <a:latin typeface="Calibri" panose="020F0502020204030204" pitchFamily="34" charset="0"/>
              <a:ea typeface="Calibri" panose="020F0502020204030204" pitchFamily="34" charset="0"/>
              <a:cs typeface="Times New Roman" panose="02020603050405020304" pitchFamily="18" charset="0"/>
            </a:rPr>
            <a:t>syndicats</a:t>
          </a:r>
          <a:r>
            <a:rPr lang="en-US" b="1" dirty="0">
              <a:effectLst/>
              <a:latin typeface="Calibri" panose="020F0502020204030204" pitchFamily="34" charset="0"/>
              <a:ea typeface="Calibri" panose="020F0502020204030204" pitchFamily="34" charset="0"/>
              <a:cs typeface="Times New Roman" panose="02020603050405020304" pitchFamily="18" charset="0"/>
            </a:rPr>
            <a:t> à un </a:t>
          </a:r>
          <a:r>
            <a:rPr lang="en-US" b="1" dirty="0" err="1">
              <a:effectLst/>
              <a:latin typeface="Calibri" panose="020F0502020204030204" pitchFamily="34" charset="0"/>
              <a:ea typeface="Calibri" panose="020F0502020204030204" pitchFamily="34" charset="0"/>
              <a:cs typeface="Times New Roman" panose="02020603050405020304" pitchFamily="18" charset="0"/>
            </a:rPr>
            <a:t>stade</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err="1">
              <a:effectLst/>
              <a:latin typeface="Calibri" panose="020F0502020204030204" pitchFamily="34" charset="0"/>
              <a:ea typeface="Calibri" panose="020F0502020204030204" pitchFamily="34" charset="0"/>
              <a:cs typeface="Times New Roman" panose="02020603050405020304" pitchFamily="18" charset="0"/>
            </a:rPr>
            <a:t>précoce</a:t>
          </a:r>
          <a:r>
            <a:rPr lang="en-US" dirty="0">
              <a:effectLst/>
              <a:latin typeface="Calibri" panose="020F0502020204030204" pitchFamily="34" charset="0"/>
              <a:ea typeface="Calibri" panose="020F0502020204030204" pitchFamily="34" charset="0"/>
              <a:cs typeface="Times New Roman" panose="02020603050405020304" pitchFamily="18" charset="0"/>
            </a:rPr>
            <a:t>, par le </a:t>
          </a:r>
          <a:r>
            <a:rPr lang="en-US" dirty="0" err="1">
              <a:effectLst/>
              <a:latin typeface="Calibri" panose="020F0502020204030204" pitchFamily="34" charset="0"/>
              <a:ea typeface="Calibri" panose="020F0502020204030204" pitchFamily="34" charset="0"/>
              <a:cs typeface="Times New Roman" panose="02020603050405020304" pitchFamily="18" charset="0"/>
            </a:rPr>
            <a:t>biais</a:t>
          </a:r>
          <a:r>
            <a:rPr lang="en-US" dirty="0">
              <a:effectLst/>
              <a:latin typeface="Calibri" panose="020F0502020204030204" pitchFamily="34" charset="0"/>
              <a:ea typeface="Calibri" panose="020F0502020204030204" pitchFamily="34" charset="0"/>
              <a:cs typeface="Times New Roman" panose="02020603050405020304" pitchFamily="18" charset="0"/>
            </a:rPr>
            <a:t> d’un dialogue social et de </a:t>
          </a:r>
          <a:r>
            <a:rPr lang="en-US" dirty="0" err="1">
              <a:effectLst/>
              <a:latin typeface="Calibri" panose="020F0502020204030204" pitchFamily="34" charset="0"/>
              <a:ea typeface="Calibri" panose="020F0502020204030204" pitchFamily="34" charset="0"/>
              <a:cs typeface="Times New Roman" panose="02020603050405020304" pitchFamily="18" charset="0"/>
            </a:rPr>
            <a:t>négociations</a:t>
          </a:r>
          <a:r>
            <a:rPr lang="en-US" dirty="0">
              <a:effectLst/>
              <a:latin typeface="Calibri" panose="020F0502020204030204" pitchFamily="34" charset="0"/>
              <a:ea typeface="Calibri" panose="020F0502020204030204" pitchFamily="34" charset="0"/>
              <a:cs typeface="Times New Roman" panose="02020603050405020304" pitchFamily="18" charset="0"/>
            </a:rPr>
            <a:t> collectives </a:t>
          </a:r>
          <a:r>
            <a:rPr lang="en-US" dirty="0" err="1">
              <a:effectLst/>
              <a:latin typeface="Calibri" panose="020F0502020204030204" pitchFamily="34" charset="0"/>
              <a:ea typeface="Calibri" panose="020F0502020204030204" pitchFamily="34" charset="0"/>
              <a:cs typeface="Times New Roman" panose="02020603050405020304" pitchFamily="18" charset="0"/>
            </a:rPr>
            <a:t>appropriés</a:t>
          </a:r>
          <a:r>
            <a:rPr lang="en-US"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dgm:t>
    </dgm:pt>
    <dgm:pt modelId="{78BF6579-C04F-4AB3-AE5D-35B7325AFC08}" type="parTrans" cxnId="{5B36E5CB-8274-41CF-A8E1-2E17EA722929}">
      <dgm:prSet/>
      <dgm:spPr/>
      <dgm:t>
        <a:bodyPr/>
        <a:lstStyle/>
        <a:p>
          <a:endParaRPr lang="en-GB"/>
        </a:p>
      </dgm:t>
    </dgm:pt>
    <dgm:pt modelId="{BA48E053-9D07-48BF-938E-CCB9B214BF7A}" type="sibTrans" cxnId="{5B36E5CB-8274-41CF-A8E1-2E17EA722929}">
      <dgm:prSet/>
      <dgm:spPr/>
      <dgm:t>
        <a:bodyPr/>
        <a:lstStyle/>
        <a:p>
          <a:endParaRPr lang="en-GB"/>
        </a:p>
      </dgm:t>
    </dgm:pt>
    <dgm:pt modelId="{B760E18F-1F10-485A-A7F3-DC2CA75B415E}">
      <dgm:prSet/>
      <dgm:spPr/>
      <dgm:t>
        <a:bodyPr/>
        <a:lstStyle/>
        <a:p>
          <a:r>
            <a:rPr lang="fr-BE" dirty="0"/>
            <a:t>Un « </a:t>
          </a:r>
          <a:r>
            <a:rPr lang="fr-BE" b="1" dirty="0"/>
            <a:t>droit à la formation</a:t>
          </a:r>
          <a:r>
            <a:rPr lang="fr-BE" dirty="0"/>
            <a:t> » garanti collectivement sera indispensable pour assurer une transformation numérique équitable.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dgm:t>
    </dgm:pt>
    <dgm:pt modelId="{35947B2D-44C0-4F6C-A193-578837A7622F}" type="parTrans" cxnId="{F4024B99-8B4F-4D63-BD2F-C4B564D72B17}">
      <dgm:prSet/>
      <dgm:spPr/>
      <dgm:t>
        <a:bodyPr/>
        <a:lstStyle/>
        <a:p>
          <a:endParaRPr lang="en-GB"/>
        </a:p>
      </dgm:t>
    </dgm:pt>
    <dgm:pt modelId="{E2F1A40A-6FEE-4C69-9C5E-33EA4A8F6C5E}" type="sibTrans" cxnId="{F4024B99-8B4F-4D63-BD2F-C4B564D72B17}">
      <dgm:prSet/>
      <dgm:spPr/>
      <dgm:t>
        <a:bodyPr/>
        <a:lstStyle/>
        <a:p>
          <a:endParaRPr lang="en-GB"/>
        </a:p>
      </dgm:t>
    </dgm:pt>
    <dgm:pt modelId="{20B33B5B-9116-4720-90EE-C341B37ED1F5}">
      <dgm:prSet/>
      <dgm:spPr/>
      <dgm:t>
        <a:bodyPr/>
        <a:lstStyle/>
        <a:p>
          <a:r>
            <a:rPr lang="fr-FR" dirty="0">
              <a:effectLst/>
              <a:latin typeface="Calibri" panose="020F0502020204030204" pitchFamily="34" charset="0"/>
              <a:ea typeface="Calibri" panose="020F0502020204030204" pitchFamily="34" charset="0"/>
              <a:cs typeface="Times New Roman" panose="02020603050405020304" pitchFamily="18" charset="0"/>
            </a:rPr>
            <a:t>Le problème de la déqualification est étroitement lié au nombre croissant de « tâches invisibles » créées par l’IA.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dgm:t>
    </dgm:pt>
    <dgm:pt modelId="{D16D5B72-7199-4450-9690-6EBB3BB0D062}" type="parTrans" cxnId="{04B2F24B-D6D3-40CB-AFD3-8F6FDEF67B8D}">
      <dgm:prSet/>
      <dgm:spPr/>
      <dgm:t>
        <a:bodyPr/>
        <a:lstStyle/>
        <a:p>
          <a:endParaRPr lang="en-GB"/>
        </a:p>
      </dgm:t>
    </dgm:pt>
    <dgm:pt modelId="{EBD89EEE-6D47-4A2D-80E3-231BCF330D35}" type="sibTrans" cxnId="{04B2F24B-D6D3-40CB-AFD3-8F6FDEF67B8D}">
      <dgm:prSet/>
      <dgm:spPr/>
      <dgm:t>
        <a:bodyPr/>
        <a:lstStyle/>
        <a:p>
          <a:endParaRPr lang="en-GB"/>
        </a:p>
      </dgm:t>
    </dgm:pt>
    <dgm:pt modelId="{24EC149A-66A1-40E8-B125-99EFCBB3A2C1}">
      <dgm:prSet/>
      <dgm:spPr/>
      <dgm:t>
        <a:bodyPr/>
        <a:lstStyle/>
        <a:p>
          <a:r>
            <a:rPr lang="fr-BE" dirty="0"/>
            <a:t>Une étude de l’OCDE démontre que les travailleurs sont de plus en plus préoccupés par la</a:t>
          </a:r>
          <a:r>
            <a:rPr lang="en-BE" dirty="0"/>
            <a:t> </a:t>
          </a:r>
          <a:r>
            <a:rPr lang="fr-BE" dirty="0"/>
            <a:t>protection de leurs données</a:t>
          </a:r>
          <a:r>
            <a:rPr lang="en-BE" dirty="0"/>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dgm:t>
    </dgm:pt>
    <dgm:pt modelId="{06CF6D69-9054-4872-9DC8-21E5A0C117A6}" type="parTrans" cxnId="{0968F0B9-D997-405C-97D9-3AB8B081F0B3}">
      <dgm:prSet/>
      <dgm:spPr/>
      <dgm:t>
        <a:bodyPr/>
        <a:lstStyle/>
        <a:p>
          <a:endParaRPr lang="en-GB"/>
        </a:p>
      </dgm:t>
    </dgm:pt>
    <dgm:pt modelId="{CD887EED-A92A-4822-BF21-4BAB584EAD34}" type="sibTrans" cxnId="{0968F0B9-D997-405C-97D9-3AB8B081F0B3}">
      <dgm:prSet/>
      <dgm:spPr/>
      <dgm:t>
        <a:bodyPr/>
        <a:lstStyle/>
        <a:p>
          <a:endParaRPr lang="en-GB"/>
        </a:p>
      </dgm:t>
    </dgm:pt>
    <dgm:pt modelId="{91A6D176-5011-472D-9240-4A97E6286238}">
      <dgm:prSet/>
      <dgm:spPr/>
      <dgm:t>
        <a:bodyPr/>
        <a:lstStyle/>
        <a:p>
          <a:r>
            <a:rPr lang="fr-BE" b="1" dirty="0"/>
            <a:t>La surveillance </a:t>
          </a:r>
          <a:r>
            <a:rPr lang="en-BE" b="1" dirty="0"/>
            <a:t>intrusive</a:t>
          </a:r>
          <a:r>
            <a:rPr lang="fr-BE" b="1" dirty="0"/>
            <a:t> et l’utilisation abusive des données personnelles </a:t>
          </a:r>
          <a:r>
            <a:rPr lang="fr-BE" dirty="0"/>
            <a:t>se généralisent aussi dans les secteurs manufacturiers.</a:t>
          </a:r>
          <a:endParaRPr lang="en-GB" dirty="0"/>
        </a:p>
      </dgm:t>
    </dgm:pt>
    <dgm:pt modelId="{928D9B75-1CB1-4725-93C8-BA7433335D46}" type="parTrans" cxnId="{F8BBF7A8-0902-49A7-AB43-1AA6F94AD601}">
      <dgm:prSet/>
      <dgm:spPr/>
      <dgm:t>
        <a:bodyPr/>
        <a:lstStyle/>
        <a:p>
          <a:endParaRPr lang="en-GB"/>
        </a:p>
      </dgm:t>
    </dgm:pt>
    <dgm:pt modelId="{9ECFB1EC-C994-44BA-B938-F67025815FBF}" type="sibTrans" cxnId="{F8BBF7A8-0902-49A7-AB43-1AA6F94AD601}">
      <dgm:prSet/>
      <dgm:spPr/>
      <dgm:t>
        <a:bodyPr/>
        <a:lstStyle/>
        <a:p>
          <a:endParaRPr lang="en-GB"/>
        </a:p>
      </dgm:t>
    </dgm:pt>
    <dgm:pt modelId="{405E8134-8AFA-4525-A198-C5834AE4BDF6}">
      <dgm:prSet/>
      <dgm:spPr/>
      <dgm:t>
        <a:bodyPr/>
        <a:lstStyle/>
        <a:p>
          <a:r>
            <a:rPr lang="en-GB" b="1" dirty="0"/>
            <a:t>Les </a:t>
          </a:r>
          <a:r>
            <a:rPr lang="en-GB" b="1" dirty="0" err="1"/>
            <a:t>employeurs</a:t>
          </a:r>
          <a:r>
            <a:rPr lang="en-GB" b="1" dirty="0"/>
            <a:t> </a:t>
          </a:r>
          <a:r>
            <a:rPr lang="en-GB" b="1" dirty="0" err="1"/>
            <a:t>utilisent</a:t>
          </a:r>
          <a:r>
            <a:rPr lang="en-GB" b="1" dirty="0"/>
            <a:t> </a:t>
          </a:r>
          <a:r>
            <a:rPr lang="en-GB" b="1" dirty="0" err="1"/>
            <a:t>l’écoute</a:t>
          </a:r>
          <a:r>
            <a:rPr lang="en-GB" b="1" dirty="0"/>
            <a:t> </a:t>
          </a:r>
          <a:r>
            <a:rPr lang="en-GB" b="1" dirty="0" err="1"/>
            <a:t>sociale</a:t>
          </a:r>
          <a:r>
            <a:rPr lang="en-GB" b="1" dirty="0"/>
            <a:t> à des fins </a:t>
          </a:r>
          <a:r>
            <a:rPr lang="en-GB" b="1" dirty="0" err="1"/>
            <a:t>antisyndicales</a:t>
          </a:r>
          <a:r>
            <a:rPr lang="en-GB" b="1" dirty="0"/>
            <a:t>.</a:t>
          </a:r>
        </a:p>
      </dgm:t>
    </dgm:pt>
    <dgm:pt modelId="{A57A2158-388C-41E4-AD38-D8A3FA6F9CB9}" type="parTrans" cxnId="{601ECD77-FAB9-4F02-B264-0F6518AB8FAF}">
      <dgm:prSet/>
      <dgm:spPr/>
      <dgm:t>
        <a:bodyPr/>
        <a:lstStyle/>
        <a:p>
          <a:endParaRPr lang="en-BE"/>
        </a:p>
      </dgm:t>
    </dgm:pt>
    <dgm:pt modelId="{A72D35B2-2E40-4115-8735-65DCB3A82DCE}" type="sibTrans" cxnId="{601ECD77-FAB9-4F02-B264-0F6518AB8FAF}">
      <dgm:prSet/>
      <dgm:spPr/>
      <dgm:t>
        <a:bodyPr/>
        <a:lstStyle/>
        <a:p>
          <a:endParaRPr lang="en-BE"/>
        </a:p>
      </dgm:t>
    </dgm:pt>
    <dgm:pt modelId="{48631BCE-9745-43F9-A9CC-7F60EAC06E96}" type="pres">
      <dgm:prSet presAssocID="{79F7E082-B8F8-435B-BD78-C3E5C483BF67}" presName="Name0" presStyleCnt="0">
        <dgm:presLayoutVars>
          <dgm:dir/>
          <dgm:animLvl val="lvl"/>
          <dgm:resizeHandles val="exact"/>
        </dgm:presLayoutVars>
      </dgm:prSet>
      <dgm:spPr/>
    </dgm:pt>
    <dgm:pt modelId="{724D37E9-8F60-44D8-86F3-3E702D5F2D82}" type="pres">
      <dgm:prSet presAssocID="{A478A569-9126-4668-B922-D96F2F110099}" presName="composite" presStyleCnt="0"/>
      <dgm:spPr/>
    </dgm:pt>
    <dgm:pt modelId="{F94BA067-C01E-49D8-BE53-7F2D6B96FEAA}" type="pres">
      <dgm:prSet presAssocID="{A478A569-9126-4668-B922-D96F2F110099}" presName="parTx" presStyleLbl="alignNode1" presStyleIdx="0" presStyleCnt="3">
        <dgm:presLayoutVars>
          <dgm:chMax val="0"/>
          <dgm:chPref val="0"/>
          <dgm:bulletEnabled val="1"/>
        </dgm:presLayoutVars>
      </dgm:prSet>
      <dgm:spPr/>
    </dgm:pt>
    <dgm:pt modelId="{0069160B-02F7-49B7-815F-9ADCF229DCDF}" type="pres">
      <dgm:prSet presAssocID="{A478A569-9126-4668-B922-D96F2F110099}" presName="desTx" presStyleLbl="alignAccFollowNode1" presStyleIdx="0" presStyleCnt="3">
        <dgm:presLayoutVars>
          <dgm:bulletEnabled val="1"/>
        </dgm:presLayoutVars>
      </dgm:prSet>
      <dgm:spPr/>
    </dgm:pt>
    <dgm:pt modelId="{14DBDC43-5F66-495F-BD65-68EF83E8DB3A}" type="pres">
      <dgm:prSet presAssocID="{1EF6674F-28D0-4572-8056-71904B98BE11}" presName="space" presStyleCnt="0"/>
      <dgm:spPr/>
    </dgm:pt>
    <dgm:pt modelId="{D278B80F-B114-4EA8-A4C1-86C01CAFCFD3}" type="pres">
      <dgm:prSet presAssocID="{A0BA5E72-FD93-4061-86ED-6D2A68151B8A}" presName="composite" presStyleCnt="0"/>
      <dgm:spPr/>
    </dgm:pt>
    <dgm:pt modelId="{CBF4D854-D09E-4DE3-A96D-21F559E3EB9F}" type="pres">
      <dgm:prSet presAssocID="{A0BA5E72-FD93-4061-86ED-6D2A68151B8A}" presName="parTx" presStyleLbl="alignNode1" presStyleIdx="1" presStyleCnt="3">
        <dgm:presLayoutVars>
          <dgm:chMax val="0"/>
          <dgm:chPref val="0"/>
          <dgm:bulletEnabled val="1"/>
        </dgm:presLayoutVars>
      </dgm:prSet>
      <dgm:spPr/>
    </dgm:pt>
    <dgm:pt modelId="{2CD341A1-D1AA-4FA5-AA7A-70198F65A7F6}" type="pres">
      <dgm:prSet presAssocID="{A0BA5E72-FD93-4061-86ED-6D2A68151B8A}" presName="desTx" presStyleLbl="alignAccFollowNode1" presStyleIdx="1" presStyleCnt="3">
        <dgm:presLayoutVars>
          <dgm:bulletEnabled val="1"/>
        </dgm:presLayoutVars>
      </dgm:prSet>
      <dgm:spPr/>
    </dgm:pt>
    <dgm:pt modelId="{77BF84CD-3552-423A-83D5-24797C27238B}" type="pres">
      <dgm:prSet presAssocID="{84535BD3-52B5-4507-8FF3-F1CA7AB93A70}" presName="space" presStyleCnt="0"/>
      <dgm:spPr/>
    </dgm:pt>
    <dgm:pt modelId="{72F39A79-2FC8-4668-93EA-5D18E12BC111}" type="pres">
      <dgm:prSet presAssocID="{C2CD0BFD-AC66-48F0-97E7-6F10587FA562}" presName="composite" presStyleCnt="0"/>
      <dgm:spPr/>
    </dgm:pt>
    <dgm:pt modelId="{3D1A7F2E-7202-4964-AAD2-4DFC3EAC95B9}" type="pres">
      <dgm:prSet presAssocID="{C2CD0BFD-AC66-48F0-97E7-6F10587FA562}" presName="parTx" presStyleLbl="alignNode1" presStyleIdx="2" presStyleCnt="3" custLinFactNeighborX="-1535" custLinFactNeighborY="-53450">
        <dgm:presLayoutVars>
          <dgm:chMax val="0"/>
          <dgm:chPref val="0"/>
          <dgm:bulletEnabled val="1"/>
        </dgm:presLayoutVars>
      </dgm:prSet>
      <dgm:spPr/>
    </dgm:pt>
    <dgm:pt modelId="{32C9F633-1C57-4843-8272-59AC0165CB90}" type="pres">
      <dgm:prSet presAssocID="{C2CD0BFD-AC66-48F0-97E7-6F10587FA562}" presName="desTx" presStyleLbl="alignAccFollowNode1" presStyleIdx="2" presStyleCnt="3" custScaleY="60460" custLinFactNeighborX="-1535" custLinFactNeighborY="-29500">
        <dgm:presLayoutVars>
          <dgm:bulletEnabled val="1"/>
        </dgm:presLayoutVars>
      </dgm:prSet>
      <dgm:spPr/>
    </dgm:pt>
  </dgm:ptLst>
  <dgm:cxnLst>
    <dgm:cxn modelId="{ADD4C007-8B22-4762-A2E7-6D151F1A936B}" type="presOf" srcId="{7E55ADB9-4E34-48E6-93B9-9CF7CF0E44D6}" destId="{2CD341A1-D1AA-4FA5-AA7A-70198F65A7F6}" srcOrd="0" destOrd="2" presId="urn:microsoft.com/office/officeart/2005/8/layout/hList1"/>
    <dgm:cxn modelId="{511B570C-44DB-405B-A74B-92587BAFA60D}" srcId="{79F7E082-B8F8-435B-BD78-C3E5C483BF67}" destId="{A0BA5E72-FD93-4061-86ED-6D2A68151B8A}" srcOrd="1" destOrd="0" parTransId="{93C48BFE-F4F8-4FFF-BB54-A9A228DF6E17}" sibTransId="{84535BD3-52B5-4507-8FF3-F1CA7AB93A70}"/>
    <dgm:cxn modelId="{C9CE6A1C-F95C-4F14-837C-24614D6AAC21}" type="presOf" srcId="{24EC149A-66A1-40E8-B125-99EFCBB3A2C1}" destId="{32C9F633-1C57-4843-8272-59AC0165CB90}" srcOrd="0" destOrd="0" presId="urn:microsoft.com/office/officeart/2005/8/layout/hList1"/>
    <dgm:cxn modelId="{AEB93020-ECA0-47AE-BCF0-C94B816F0925}" type="presOf" srcId="{91A6D176-5011-472D-9240-4A97E6286238}" destId="{32C9F633-1C57-4843-8272-59AC0165CB90}" srcOrd="0" destOrd="1" presId="urn:microsoft.com/office/officeart/2005/8/layout/hList1"/>
    <dgm:cxn modelId="{50DEDE3C-BCAD-467E-B858-AADF0A803FE4}" type="presOf" srcId="{21FC03DA-8370-4D3E-8951-85507FEB07A5}" destId="{0069160B-02F7-49B7-815F-9ADCF229DCDF}" srcOrd="0" destOrd="1" presId="urn:microsoft.com/office/officeart/2005/8/layout/hList1"/>
    <dgm:cxn modelId="{E6F19441-91A0-4A3B-AA0C-C2E2E69B1D6E}" srcId="{A478A569-9126-4668-B922-D96F2F110099}" destId="{0CE3FE75-9563-4C69-848F-93BCCA825EE0}" srcOrd="0" destOrd="0" parTransId="{6DBFAA71-2FAC-460A-9158-7882FAB01B5E}" sibTransId="{ADA60697-B75E-44BC-B67E-C92150C868E5}"/>
    <dgm:cxn modelId="{D3BA9842-FD72-4167-9BEE-C0F39758B740}" type="presOf" srcId="{A478A569-9126-4668-B922-D96F2F110099}" destId="{F94BA067-C01E-49D8-BE53-7F2D6B96FEAA}" srcOrd="0" destOrd="0" presId="urn:microsoft.com/office/officeart/2005/8/layout/hList1"/>
    <dgm:cxn modelId="{04B2F24B-D6D3-40CB-AFD3-8F6FDEF67B8D}" srcId="{A0BA5E72-FD93-4061-86ED-6D2A68151B8A}" destId="{20B33B5B-9116-4720-90EE-C341B37ED1F5}" srcOrd="1" destOrd="0" parTransId="{D16D5B72-7199-4450-9690-6EBB3BB0D062}" sibTransId="{EBD89EEE-6D47-4A2D-80E3-231BCF330D35}"/>
    <dgm:cxn modelId="{3B0BB14C-1E51-4401-914A-9287C94BBEC7}" type="presOf" srcId="{405E8134-8AFA-4525-A198-C5834AE4BDF6}" destId="{32C9F633-1C57-4843-8272-59AC0165CB90}" srcOrd="0" destOrd="2" presId="urn:microsoft.com/office/officeart/2005/8/layout/hList1"/>
    <dgm:cxn modelId="{B6CA3350-EA3C-4020-AA5C-50D747585F26}" srcId="{79F7E082-B8F8-435B-BD78-C3E5C483BF67}" destId="{C2CD0BFD-AC66-48F0-97E7-6F10587FA562}" srcOrd="2" destOrd="0" parTransId="{9264A182-FD8D-45B4-847C-7E5BB9E7B670}" sibTransId="{0D6D0A88-B261-4A7A-8B83-ED0FF5AB5D40}"/>
    <dgm:cxn modelId="{601ECD77-FAB9-4F02-B264-0F6518AB8FAF}" srcId="{C2CD0BFD-AC66-48F0-97E7-6F10587FA562}" destId="{405E8134-8AFA-4525-A198-C5834AE4BDF6}" srcOrd="2" destOrd="0" parTransId="{A57A2158-388C-41E4-AD38-D8A3FA6F9CB9}" sibTransId="{A72D35B2-2E40-4115-8735-65DCB3A82DCE}"/>
    <dgm:cxn modelId="{08CD6D82-2099-4AFD-859A-B23BCB43C0F5}" type="presOf" srcId="{0CE3FE75-9563-4C69-848F-93BCCA825EE0}" destId="{0069160B-02F7-49B7-815F-9ADCF229DCDF}" srcOrd="0" destOrd="0" presId="urn:microsoft.com/office/officeart/2005/8/layout/hList1"/>
    <dgm:cxn modelId="{F4024B99-8B4F-4D63-BD2F-C4B564D72B17}" srcId="{A0BA5E72-FD93-4061-86ED-6D2A68151B8A}" destId="{B760E18F-1F10-485A-A7F3-DC2CA75B415E}" srcOrd="3" destOrd="0" parTransId="{35947B2D-44C0-4F6C-A193-578837A7622F}" sibTransId="{E2F1A40A-6FEE-4C69-9C5E-33EA4A8F6C5E}"/>
    <dgm:cxn modelId="{02276AA4-1276-4388-A31F-D935A01A9DFB}" srcId="{A478A569-9126-4668-B922-D96F2F110099}" destId="{21FC03DA-8370-4D3E-8951-85507FEB07A5}" srcOrd="1" destOrd="0" parTransId="{05A7A1D4-0E26-4B7F-B74E-14F070F207BE}" sibTransId="{80A06A22-5AE7-49FA-9FE2-5E1443CD5D82}"/>
    <dgm:cxn modelId="{F8BBF7A8-0902-49A7-AB43-1AA6F94AD601}" srcId="{C2CD0BFD-AC66-48F0-97E7-6F10587FA562}" destId="{91A6D176-5011-472D-9240-4A97E6286238}" srcOrd="1" destOrd="0" parTransId="{928D9B75-1CB1-4725-93C8-BA7433335D46}" sibTransId="{9ECFB1EC-C994-44BA-B938-F67025815FBF}"/>
    <dgm:cxn modelId="{A6FA43AD-8912-4D32-B579-BCD41895EEFD}" type="presOf" srcId="{C2CD0BFD-AC66-48F0-97E7-6F10587FA562}" destId="{3D1A7F2E-7202-4964-AAD2-4DFC3EAC95B9}" srcOrd="0" destOrd="0" presId="urn:microsoft.com/office/officeart/2005/8/layout/hList1"/>
    <dgm:cxn modelId="{951F78B5-1185-4053-9FF5-B4F7F047FD09}" srcId="{79F7E082-B8F8-435B-BD78-C3E5C483BF67}" destId="{A478A569-9126-4668-B922-D96F2F110099}" srcOrd="0" destOrd="0" parTransId="{E84E5685-D2F8-4E28-B618-F02ADA7FB79D}" sibTransId="{1EF6674F-28D0-4572-8056-71904B98BE11}"/>
    <dgm:cxn modelId="{0968F0B9-D997-405C-97D9-3AB8B081F0B3}" srcId="{C2CD0BFD-AC66-48F0-97E7-6F10587FA562}" destId="{24EC149A-66A1-40E8-B125-99EFCBB3A2C1}" srcOrd="0" destOrd="0" parTransId="{06CF6D69-9054-4872-9DC8-21E5A0C117A6}" sibTransId="{CD887EED-A92A-4822-BF21-4BAB584EAD34}"/>
    <dgm:cxn modelId="{D92AFDC0-BE2C-471A-BFCD-73059EF56881}" type="presOf" srcId="{20B33B5B-9116-4720-90EE-C341B37ED1F5}" destId="{2CD341A1-D1AA-4FA5-AA7A-70198F65A7F6}" srcOrd="0" destOrd="1" presId="urn:microsoft.com/office/officeart/2005/8/layout/hList1"/>
    <dgm:cxn modelId="{13EC90C2-423D-4869-A8E7-AD3645DF833B}" type="presOf" srcId="{1AD32F55-5EED-4BDF-9541-CD4B42325F8F}" destId="{2CD341A1-D1AA-4FA5-AA7A-70198F65A7F6}" srcOrd="0" destOrd="0" presId="urn:microsoft.com/office/officeart/2005/8/layout/hList1"/>
    <dgm:cxn modelId="{5B36E5CB-8274-41CF-A8E1-2E17EA722929}" srcId="{A0BA5E72-FD93-4061-86ED-6D2A68151B8A}" destId="{7E55ADB9-4E34-48E6-93B9-9CF7CF0E44D6}" srcOrd="2" destOrd="0" parTransId="{78BF6579-C04F-4AB3-AE5D-35B7325AFC08}" sibTransId="{BA48E053-9D07-48BF-938E-CCB9B214BF7A}"/>
    <dgm:cxn modelId="{D026E7D7-9290-4003-A3C0-7A246211F37B}" srcId="{A0BA5E72-FD93-4061-86ED-6D2A68151B8A}" destId="{1AD32F55-5EED-4BDF-9541-CD4B42325F8F}" srcOrd="0" destOrd="0" parTransId="{9151F33F-77E9-4CB2-96EE-5AE7F3A3AF3E}" sibTransId="{E4AC045E-4B8B-45F3-91C5-E3F078F687F1}"/>
    <dgm:cxn modelId="{2FB918DF-B486-49A7-974E-60A873F4BF91}" type="presOf" srcId="{79F7E082-B8F8-435B-BD78-C3E5C483BF67}" destId="{48631BCE-9745-43F9-A9CC-7F60EAC06E96}" srcOrd="0" destOrd="0" presId="urn:microsoft.com/office/officeart/2005/8/layout/hList1"/>
    <dgm:cxn modelId="{365677ED-6943-48F6-A4CE-ABFC059E90C3}" type="presOf" srcId="{A0BA5E72-FD93-4061-86ED-6D2A68151B8A}" destId="{CBF4D854-D09E-4DE3-A96D-21F559E3EB9F}" srcOrd="0" destOrd="0" presId="urn:microsoft.com/office/officeart/2005/8/layout/hList1"/>
    <dgm:cxn modelId="{660489F6-4184-4940-BDE2-8BF1626A9D8A}" type="presOf" srcId="{B760E18F-1F10-485A-A7F3-DC2CA75B415E}" destId="{2CD341A1-D1AA-4FA5-AA7A-70198F65A7F6}" srcOrd="0" destOrd="3" presId="urn:microsoft.com/office/officeart/2005/8/layout/hList1"/>
    <dgm:cxn modelId="{62C48056-89FC-4A79-BA03-127CD1418AFF}" type="presParOf" srcId="{48631BCE-9745-43F9-A9CC-7F60EAC06E96}" destId="{724D37E9-8F60-44D8-86F3-3E702D5F2D82}" srcOrd="0" destOrd="0" presId="urn:microsoft.com/office/officeart/2005/8/layout/hList1"/>
    <dgm:cxn modelId="{C60B90F2-2EA8-4B2D-8C08-FBD031583DCB}" type="presParOf" srcId="{724D37E9-8F60-44D8-86F3-3E702D5F2D82}" destId="{F94BA067-C01E-49D8-BE53-7F2D6B96FEAA}" srcOrd="0" destOrd="0" presId="urn:microsoft.com/office/officeart/2005/8/layout/hList1"/>
    <dgm:cxn modelId="{EBFCA765-551D-4155-8EC2-4F15C9A46898}" type="presParOf" srcId="{724D37E9-8F60-44D8-86F3-3E702D5F2D82}" destId="{0069160B-02F7-49B7-815F-9ADCF229DCDF}" srcOrd="1" destOrd="0" presId="urn:microsoft.com/office/officeart/2005/8/layout/hList1"/>
    <dgm:cxn modelId="{D379356B-4F27-4F80-924B-4C7F264497E2}" type="presParOf" srcId="{48631BCE-9745-43F9-A9CC-7F60EAC06E96}" destId="{14DBDC43-5F66-495F-BD65-68EF83E8DB3A}" srcOrd="1" destOrd="0" presId="urn:microsoft.com/office/officeart/2005/8/layout/hList1"/>
    <dgm:cxn modelId="{536F3713-07FA-4288-AC14-418D17A073CC}" type="presParOf" srcId="{48631BCE-9745-43F9-A9CC-7F60EAC06E96}" destId="{D278B80F-B114-4EA8-A4C1-86C01CAFCFD3}" srcOrd="2" destOrd="0" presId="urn:microsoft.com/office/officeart/2005/8/layout/hList1"/>
    <dgm:cxn modelId="{358E15A4-759E-43C8-A40C-7F329BA43E02}" type="presParOf" srcId="{D278B80F-B114-4EA8-A4C1-86C01CAFCFD3}" destId="{CBF4D854-D09E-4DE3-A96D-21F559E3EB9F}" srcOrd="0" destOrd="0" presId="urn:microsoft.com/office/officeart/2005/8/layout/hList1"/>
    <dgm:cxn modelId="{D7723850-76AF-46A4-B0AF-4FB4AD016E02}" type="presParOf" srcId="{D278B80F-B114-4EA8-A4C1-86C01CAFCFD3}" destId="{2CD341A1-D1AA-4FA5-AA7A-70198F65A7F6}" srcOrd="1" destOrd="0" presId="urn:microsoft.com/office/officeart/2005/8/layout/hList1"/>
    <dgm:cxn modelId="{40A27B26-23FF-4116-9E4A-7C65C8F1AB49}" type="presParOf" srcId="{48631BCE-9745-43F9-A9CC-7F60EAC06E96}" destId="{77BF84CD-3552-423A-83D5-24797C27238B}" srcOrd="3" destOrd="0" presId="urn:microsoft.com/office/officeart/2005/8/layout/hList1"/>
    <dgm:cxn modelId="{551D8747-5BF7-4118-AF65-3153A43C78DD}" type="presParOf" srcId="{48631BCE-9745-43F9-A9CC-7F60EAC06E96}" destId="{72F39A79-2FC8-4668-93EA-5D18E12BC111}" srcOrd="4" destOrd="0" presId="urn:microsoft.com/office/officeart/2005/8/layout/hList1"/>
    <dgm:cxn modelId="{4FAA274B-5532-4718-AB80-C3AFAF728D6E}" type="presParOf" srcId="{72F39A79-2FC8-4668-93EA-5D18E12BC111}" destId="{3D1A7F2E-7202-4964-AAD2-4DFC3EAC95B9}" srcOrd="0" destOrd="0" presId="urn:microsoft.com/office/officeart/2005/8/layout/hList1"/>
    <dgm:cxn modelId="{71627B01-CF33-4EC5-88EE-A7BD5FE3068E}" type="presParOf" srcId="{72F39A79-2FC8-4668-93EA-5D18E12BC111}" destId="{32C9F633-1C57-4843-8272-59AC0165CB9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4BA067-C01E-49D8-BE53-7F2D6B96FEAA}">
      <dsp:nvSpPr>
        <dsp:cNvPr id="0" name=""/>
        <dsp:cNvSpPr/>
      </dsp:nvSpPr>
      <dsp:spPr>
        <a:xfrm>
          <a:off x="3198" y="55177"/>
          <a:ext cx="3118690" cy="763287"/>
        </a:xfrm>
        <a:prstGeom prst="rect">
          <a:avLst/>
        </a:prstGeom>
        <a:solidFill>
          <a:srgbClr val="C00000"/>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BE" sz="1500" b="1" kern="1200" dirty="0">
              <a:effectLst/>
              <a:latin typeface="Calibri" panose="020F0502020204030204" pitchFamily="34" charset="0"/>
              <a:ea typeface="Calibri" panose="020F0502020204030204" pitchFamily="34" charset="0"/>
              <a:cs typeface="Times New Roman" panose="02020603050405020304" pitchFamily="18" charset="0"/>
            </a:rPr>
            <a:t>Ris</a:t>
          </a:r>
          <a:r>
            <a:rPr lang="fr-BE" sz="1500" b="1" kern="1200" dirty="0" err="1">
              <a:effectLst/>
              <a:latin typeface="Calibri" panose="020F0502020204030204" pitchFamily="34" charset="0"/>
              <a:ea typeface="Calibri" panose="020F0502020204030204" pitchFamily="34" charset="0"/>
              <a:cs typeface="Times New Roman" panose="02020603050405020304" pitchFamily="18" charset="0"/>
            </a:rPr>
            <a:t>ques</a:t>
          </a:r>
          <a:r>
            <a:rPr lang="fr-BE" sz="1500" b="1" kern="1200" dirty="0">
              <a:effectLst/>
              <a:latin typeface="Calibri" panose="020F0502020204030204" pitchFamily="34" charset="0"/>
              <a:ea typeface="Calibri" panose="020F0502020204030204" pitchFamily="34" charset="0"/>
              <a:cs typeface="Times New Roman" panose="02020603050405020304" pitchFamily="18" charset="0"/>
            </a:rPr>
            <a:t> liés à la santé et la sécurité et la perte d’autonomie des travailleurs</a:t>
          </a:r>
          <a:endParaRPr lang="en-GB" sz="1500" kern="1200" dirty="0"/>
        </a:p>
      </dsp:txBody>
      <dsp:txXfrm>
        <a:off x="3198" y="55177"/>
        <a:ext cx="3118690" cy="763287"/>
      </dsp:txXfrm>
    </dsp:sp>
    <dsp:sp modelId="{0069160B-02F7-49B7-815F-9ADCF229DCDF}">
      <dsp:nvSpPr>
        <dsp:cNvPr id="0" name=""/>
        <dsp:cNvSpPr/>
      </dsp:nvSpPr>
      <dsp:spPr>
        <a:xfrm>
          <a:off x="3198" y="818464"/>
          <a:ext cx="3118690" cy="4736918"/>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fr-BE" sz="1500" kern="1200" dirty="0"/>
            <a:t>Si l’automatisation a des effets positifs sur la santé et la sécurité au travail grâce à la diminution des tâches dangereuses et de la pénibilité du travail, l’utilisation croissante de l’IA peut avoir un impact négatif sur la dimension psychosociale. </a:t>
          </a:r>
          <a:endParaRPr lang="en-GB" sz="1500" kern="1200" dirty="0"/>
        </a:p>
        <a:p>
          <a:pPr marL="114300" lvl="1" indent="-114300" algn="l" defTabSz="666750">
            <a:lnSpc>
              <a:spcPct val="90000"/>
            </a:lnSpc>
            <a:spcBef>
              <a:spcPct val="0"/>
            </a:spcBef>
            <a:spcAft>
              <a:spcPct val="15000"/>
            </a:spcAft>
            <a:buChar char="•"/>
          </a:pPr>
          <a:r>
            <a:rPr lang="fr-BE" sz="1500" kern="1200" dirty="0">
              <a:solidFill>
                <a:prstClr val="black">
                  <a:hueOff val="0"/>
                  <a:satOff val="0"/>
                  <a:lumOff val="0"/>
                  <a:alphaOff val="0"/>
                </a:prstClr>
              </a:solidFill>
              <a:effectLst/>
              <a:latin typeface="Calibri" panose="020F0502020204030204" pitchFamily="34" charset="0"/>
              <a:ea typeface="Calibri" panose="020F0502020204030204" pitchFamily="34" charset="0"/>
              <a:cs typeface="Times New Roman" panose="02020603050405020304" pitchFamily="18" charset="0"/>
            </a:rPr>
            <a:t>Cet effet n’a pas été anticipé, démontrant </a:t>
          </a:r>
          <a:r>
            <a:rPr lang="fr-BE" sz="1500" b="1" kern="1200" dirty="0">
              <a:solidFill>
                <a:prstClr val="black">
                  <a:hueOff val="0"/>
                  <a:satOff val="0"/>
                  <a:lumOff val="0"/>
                  <a:alphaOff val="0"/>
                </a:prstClr>
              </a:solidFill>
              <a:effectLst/>
              <a:latin typeface="Calibri" panose="020F0502020204030204" pitchFamily="34" charset="0"/>
              <a:ea typeface="Calibri" panose="020F0502020204030204" pitchFamily="34" charset="0"/>
              <a:cs typeface="Times New Roman" panose="02020603050405020304" pitchFamily="18" charset="0"/>
            </a:rPr>
            <a:t>l’importance d’un dialogue social et de négociations collectives adéquats</a:t>
          </a:r>
          <a:r>
            <a:rPr lang="fr-BE" sz="1500" kern="1200" dirty="0">
              <a:solidFill>
                <a:prstClr val="black">
                  <a:hueOff val="0"/>
                  <a:satOff val="0"/>
                  <a:lumOff val="0"/>
                  <a:alphaOff val="0"/>
                </a:prstClr>
              </a:solidFill>
              <a:effectLst/>
              <a:latin typeface="Calibri" panose="020F0502020204030204" pitchFamily="34" charset="0"/>
              <a:ea typeface="Calibri" panose="020F0502020204030204" pitchFamily="34" charset="0"/>
              <a:cs typeface="Times New Roman" panose="02020603050405020304" pitchFamily="18" charset="0"/>
            </a:rPr>
            <a:t>. Cela est essentiel pour garantir le respect du principe de l’humain aux commandes.</a:t>
          </a:r>
          <a:endParaRPr lang="en-GB" sz="1500" kern="1200" dirty="0"/>
        </a:p>
      </dsp:txBody>
      <dsp:txXfrm>
        <a:off x="3198" y="818464"/>
        <a:ext cx="3118690" cy="4736918"/>
      </dsp:txXfrm>
    </dsp:sp>
    <dsp:sp modelId="{CBF4D854-D09E-4DE3-A96D-21F559E3EB9F}">
      <dsp:nvSpPr>
        <dsp:cNvPr id="0" name=""/>
        <dsp:cNvSpPr/>
      </dsp:nvSpPr>
      <dsp:spPr>
        <a:xfrm>
          <a:off x="3558506" y="55177"/>
          <a:ext cx="3118690" cy="763287"/>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BE" sz="1500" b="1" kern="1200" dirty="0">
              <a:effectLst/>
              <a:latin typeface="Calibri" panose="020F0502020204030204" pitchFamily="34" charset="0"/>
              <a:ea typeface="Calibri" panose="020F0502020204030204" pitchFamily="34" charset="0"/>
              <a:cs typeface="Times New Roman" panose="02020603050405020304" pitchFamily="18" charset="0"/>
            </a:rPr>
            <a:t>Ris</a:t>
          </a:r>
          <a:r>
            <a:rPr lang="fr-BE" sz="1500" b="1" kern="1200" dirty="0" err="1">
              <a:effectLst/>
              <a:latin typeface="Calibri" panose="020F0502020204030204" pitchFamily="34" charset="0"/>
              <a:ea typeface="Calibri" panose="020F0502020204030204" pitchFamily="34" charset="0"/>
              <a:cs typeface="Times New Roman" panose="02020603050405020304" pitchFamily="18" charset="0"/>
            </a:rPr>
            <a:t>ques</a:t>
          </a:r>
          <a:r>
            <a:rPr lang="fr-BE" sz="1500" b="1" kern="1200" dirty="0">
              <a:effectLst/>
              <a:latin typeface="Calibri" panose="020F0502020204030204" pitchFamily="34" charset="0"/>
              <a:ea typeface="Calibri" panose="020F0502020204030204" pitchFamily="34" charset="0"/>
              <a:cs typeface="Times New Roman" panose="02020603050405020304" pitchFamily="18" charset="0"/>
            </a:rPr>
            <a:t> de déqualification, de perte de savoir-faire et de déshumanisation des pratiques</a:t>
          </a:r>
          <a:endParaRPr lang="en-GB" sz="15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3558506" y="55177"/>
        <a:ext cx="3118690" cy="763287"/>
      </dsp:txXfrm>
    </dsp:sp>
    <dsp:sp modelId="{2CD341A1-D1AA-4FA5-AA7A-70198F65A7F6}">
      <dsp:nvSpPr>
        <dsp:cNvPr id="0" name=""/>
        <dsp:cNvSpPr/>
      </dsp:nvSpPr>
      <dsp:spPr>
        <a:xfrm>
          <a:off x="3558506" y="818464"/>
          <a:ext cx="3118690" cy="4736918"/>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effectLst/>
              <a:latin typeface="Calibri" panose="020F0502020204030204" pitchFamily="34" charset="0"/>
              <a:ea typeface="Calibri" panose="020F0502020204030204" pitchFamily="34" charset="0"/>
              <a:cs typeface="Times New Roman" panose="02020603050405020304" pitchFamily="18" charset="0"/>
            </a:rPr>
            <a:t>Dans les </a:t>
          </a:r>
          <a:r>
            <a:rPr lang="en-US" sz="1500" kern="1200" dirty="0" err="1">
              <a:effectLst/>
              <a:latin typeface="Calibri" panose="020F0502020204030204" pitchFamily="34" charset="0"/>
              <a:ea typeface="Calibri" panose="020F0502020204030204" pitchFamily="34" charset="0"/>
              <a:cs typeface="Times New Roman" panose="02020603050405020304" pitchFamily="18" charset="0"/>
            </a:rPr>
            <a:t>secteurs</a:t>
          </a:r>
          <a:r>
            <a:rPr lang="en-US" sz="1500" kern="1200" dirty="0">
              <a:effectLst/>
              <a:latin typeface="Calibri" panose="020F0502020204030204" pitchFamily="34" charset="0"/>
              <a:ea typeface="Calibri" panose="020F0502020204030204" pitchFamily="34" charset="0"/>
              <a:cs typeface="Times New Roman" panose="02020603050405020304" pitchFamily="18" charset="0"/>
            </a:rPr>
            <a:t> </a:t>
          </a:r>
          <a:r>
            <a:rPr lang="en-US" sz="1500" kern="1200" dirty="0" err="1">
              <a:effectLst/>
              <a:latin typeface="Calibri" panose="020F0502020204030204" pitchFamily="34" charset="0"/>
              <a:ea typeface="Calibri" panose="020F0502020204030204" pitchFamily="34" charset="0"/>
              <a:cs typeface="Times New Roman" panose="02020603050405020304" pitchFamily="18" charset="0"/>
            </a:rPr>
            <a:t>manufacturiers</a:t>
          </a:r>
          <a:r>
            <a:rPr lang="en-US" sz="1500" kern="1200" dirty="0">
              <a:effectLst/>
              <a:latin typeface="Calibri" panose="020F0502020204030204" pitchFamily="34" charset="0"/>
              <a:ea typeface="Calibri" panose="020F0502020204030204" pitchFamily="34" charset="0"/>
              <a:cs typeface="Times New Roman" panose="02020603050405020304" pitchFamily="18" charset="0"/>
            </a:rPr>
            <a:t>, </a:t>
          </a:r>
          <a:r>
            <a:rPr lang="en-US" sz="1500" kern="1200" dirty="0" err="1">
              <a:effectLst/>
              <a:latin typeface="Calibri" panose="020F0502020204030204" pitchFamily="34" charset="0"/>
              <a:ea typeface="Calibri" panose="020F0502020204030204" pitchFamily="34" charset="0"/>
              <a:cs typeface="Times New Roman" panose="02020603050405020304" pitchFamily="18" charset="0"/>
            </a:rPr>
            <a:t>l’IA</a:t>
          </a:r>
          <a:r>
            <a:rPr lang="en-US" sz="1500" kern="1200" dirty="0">
              <a:effectLst/>
              <a:latin typeface="Calibri" panose="020F0502020204030204" pitchFamily="34" charset="0"/>
              <a:ea typeface="Calibri" panose="020F0502020204030204" pitchFamily="34" charset="0"/>
              <a:cs typeface="Times New Roman" panose="02020603050405020304" pitchFamily="18" charset="0"/>
            </a:rPr>
            <a:t> a </a:t>
          </a:r>
          <a:r>
            <a:rPr lang="en-US" sz="1500" kern="1200" dirty="0" err="1">
              <a:effectLst/>
              <a:latin typeface="Calibri" panose="020F0502020204030204" pitchFamily="34" charset="0"/>
              <a:ea typeface="Calibri" panose="020F0502020204030204" pitchFamily="34" charset="0"/>
              <a:cs typeface="Times New Roman" panose="02020603050405020304" pitchFamily="18" charset="0"/>
            </a:rPr>
            <a:t>été</a:t>
          </a:r>
          <a:r>
            <a:rPr lang="en-US" sz="1500" kern="1200" dirty="0">
              <a:effectLst/>
              <a:latin typeface="Calibri" panose="020F0502020204030204" pitchFamily="34" charset="0"/>
              <a:ea typeface="Calibri" panose="020F0502020204030204" pitchFamily="34" charset="0"/>
              <a:cs typeface="Times New Roman" panose="02020603050405020304" pitchFamily="18" charset="0"/>
            </a:rPr>
            <a:t> </a:t>
          </a:r>
          <a:r>
            <a:rPr lang="en-US" sz="1500" kern="1200" dirty="0" err="1">
              <a:effectLst/>
              <a:latin typeface="Calibri" panose="020F0502020204030204" pitchFamily="34" charset="0"/>
              <a:ea typeface="Calibri" panose="020F0502020204030204" pitchFamily="34" charset="0"/>
              <a:cs typeface="Times New Roman" panose="02020603050405020304" pitchFamily="18" charset="0"/>
            </a:rPr>
            <a:t>associée</a:t>
          </a:r>
          <a:r>
            <a:rPr lang="en-US" sz="1500" kern="1200" dirty="0">
              <a:effectLst/>
              <a:latin typeface="Calibri" panose="020F0502020204030204" pitchFamily="34" charset="0"/>
              <a:ea typeface="Calibri" panose="020F0502020204030204" pitchFamily="34" charset="0"/>
              <a:cs typeface="Times New Roman" panose="02020603050405020304" pitchFamily="18" charset="0"/>
            </a:rPr>
            <a:t> à la </a:t>
          </a:r>
          <a:r>
            <a:rPr lang="en-US" sz="1500" kern="1200" dirty="0" err="1">
              <a:effectLst/>
              <a:latin typeface="Calibri" panose="020F0502020204030204" pitchFamily="34" charset="0"/>
              <a:ea typeface="Calibri" panose="020F0502020204030204" pitchFamily="34" charset="0"/>
              <a:cs typeface="Times New Roman" panose="02020603050405020304" pitchFamily="18" charset="0"/>
            </a:rPr>
            <a:t>déqualification</a:t>
          </a:r>
          <a:r>
            <a:rPr lang="en-US" sz="1500" kern="1200" dirty="0">
              <a:effectLst/>
              <a:latin typeface="Calibri" panose="020F0502020204030204" pitchFamily="34" charset="0"/>
              <a:ea typeface="Calibri" panose="020F0502020204030204" pitchFamily="34" charset="0"/>
              <a:cs typeface="Times New Roman" panose="02020603050405020304" pitchFamily="18" charset="0"/>
            </a:rPr>
            <a:t> des </a:t>
          </a:r>
          <a:r>
            <a:rPr lang="en-US" sz="1500" kern="1200" dirty="0" err="1">
              <a:effectLst/>
              <a:latin typeface="Calibri" panose="020F0502020204030204" pitchFamily="34" charset="0"/>
              <a:ea typeface="Calibri" panose="020F0502020204030204" pitchFamily="34" charset="0"/>
              <a:cs typeface="Times New Roman" panose="02020603050405020304" pitchFamily="18" charset="0"/>
            </a:rPr>
            <a:t>travailleurs</a:t>
          </a:r>
          <a:r>
            <a:rPr lang="en-US" sz="1500" kern="1200" dirty="0">
              <a:effectLst/>
              <a:latin typeface="Calibri" panose="020F0502020204030204" pitchFamily="34" charset="0"/>
              <a:ea typeface="Calibri" panose="020F0502020204030204" pitchFamily="34" charset="0"/>
              <a:cs typeface="Times New Roman" panose="02020603050405020304" pitchFamily="18" charset="0"/>
            </a:rPr>
            <a:t>, </a:t>
          </a:r>
          <a:r>
            <a:rPr lang="en-US" sz="1500" kern="1200" dirty="0" err="1">
              <a:effectLst/>
              <a:latin typeface="Calibri" panose="020F0502020204030204" pitchFamily="34" charset="0"/>
              <a:ea typeface="Calibri" panose="020F0502020204030204" pitchFamily="34" charset="0"/>
              <a:cs typeface="Times New Roman" panose="02020603050405020304" pitchFamily="18" charset="0"/>
            </a:rPr>
            <a:t>en</a:t>
          </a:r>
          <a:r>
            <a:rPr lang="en-US" sz="1500" kern="1200" dirty="0">
              <a:effectLst/>
              <a:latin typeface="Calibri" panose="020F0502020204030204" pitchFamily="34" charset="0"/>
              <a:ea typeface="Calibri" panose="020F0502020204030204" pitchFamily="34" charset="0"/>
              <a:cs typeface="Times New Roman" panose="02020603050405020304" pitchFamily="18" charset="0"/>
            </a:rPr>
            <a:t> particulier </a:t>
          </a:r>
          <a:r>
            <a:rPr lang="en-US" sz="1500" kern="1200" dirty="0" err="1">
              <a:effectLst/>
              <a:latin typeface="Calibri" panose="020F0502020204030204" pitchFamily="34" charset="0"/>
              <a:ea typeface="Calibri" panose="020F0502020204030204" pitchFamily="34" charset="0"/>
              <a:cs typeface="Times New Roman" panose="02020603050405020304" pitchFamily="18" charset="0"/>
            </a:rPr>
            <a:t>ceux</a:t>
          </a:r>
          <a:r>
            <a:rPr lang="en-US" sz="1500" kern="1200" dirty="0">
              <a:effectLst/>
              <a:latin typeface="Calibri" panose="020F0502020204030204" pitchFamily="34" charset="0"/>
              <a:ea typeface="Calibri" panose="020F0502020204030204" pitchFamily="34" charset="0"/>
              <a:cs typeface="Times New Roman" panose="02020603050405020304" pitchFamily="18" charset="0"/>
            </a:rPr>
            <a:t> </a:t>
          </a:r>
          <a:r>
            <a:rPr lang="en-US" sz="1500" kern="1200" dirty="0" err="1">
              <a:effectLst/>
              <a:latin typeface="Calibri" panose="020F0502020204030204" pitchFamily="34" charset="0"/>
              <a:ea typeface="Calibri" panose="020F0502020204030204" pitchFamily="34" charset="0"/>
              <a:cs typeface="Times New Roman" panose="02020603050405020304" pitchFamily="18" charset="0"/>
            </a:rPr>
            <a:t>ayant</a:t>
          </a:r>
          <a:r>
            <a:rPr lang="en-US" sz="1500" kern="1200" dirty="0">
              <a:effectLst/>
              <a:latin typeface="Calibri" panose="020F0502020204030204" pitchFamily="34" charset="0"/>
              <a:ea typeface="Calibri" panose="020F0502020204030204" pitchFamily="34" charset="0"/>
              <a:cs typeface="Times New Roman" panose="02020603050405020304" pitchFamily="18" charset="0"/>
            </a:rPr>
            <a:t> des qualifications </a:t>
          </a:r>
          <a:r>
            <a:rPr lang="en-US" sz="1500" kern="1200" dirty="0" err="1">
              <a:effectLst/>
              <a:latin typeface="Calibri" panose="020F0502020204030204" pitchFamily="34" charset="0"/>
              <a:ea typeface="Calibri" panose="020F0502020204030204" pitchFamily="34" charset="0"/>
              <a:cs typeface="Times New Roman" panose="02020603050405020304" pitchFamily="18" charset="0"/>
            </a:rPr>
            <a:t>moyennes</a:t>
          </a:r>
          <a:r>
            <a:rPr lang="en-US" sz="1500" kern="1200" dirty="0">
              <a:effectLst/>
              <a:latin typeface="Calibri" panose="020F0502020204030204" pitchFamily="34" charset="0"/>
              <a:ea typeface="Calibri" panose="020F0502020204030204" pitchFamily="34" charset="0"/>
              <a:cs typeface="Times New Roman" panose="02020603050405020304" pitchFamily="18" charset="0"/>
            </a:rPr>
            <a:t>. Cela </a:t>
          </a:r>
          <a:r>
            <a:rPr lang="en-US" sz="1500" kern="1200" dirty="0" err="1">
              <a:effectLst/>
              <a:latin typeface="Calibri" panose="020F0502020204030204" pitchFamily="34" charset="0"/>
              <a:ea typeface="Calibri" panose="020F0502020204030204" pitchFamily="34" charset="0"/>
              <a:cs typeface="Times New Roman" panose="02020603050405020304" pitchFamily="18" charset="0"/>
            </a:rPr>
            <a:t>crée</a:t>
          </a:r>
          <a:r>
            <a:rPr lang="en-US" sz="1500" kern="1200" dirty="0">
              <a:effectLst/>
              <a:latin typeface="Calibri" panose="020F0502020204030204" pitchFamily="34" charset="0"/>
              <a:ea typeface="Calibri" panose="020F0502020204030204" pitchFamily="34" charset="0"/>
              <a:cs typeface="Times New Roman" panose="02020603050405020304" pitchFamily="18" charset="0"/>
            </a:rPr>
            <a:t> </a:t>
          </a:r>
          <a:r>
            <a:rPr lang="en-US" sz="1500" kern="1200" dirty="0" err="1">
              <a:effectLst/>
              <a:latin typeface="Calibri" panose="020F0502020204030204" pitchFamily="34" charset="0"/>
              <a:ea typeface="Calibri" panose="020F0502020204030204" pitchFamily="34" charset="0"/>
              <a:cs typeface="Times New Roman" panose="02020603050405020304" pitchFamily="18" charset="0"/>
            </a:rPr>
            <a:t>une</a:t>
          </a:r>
          <a:r>
            <a:rPr lang="en-US" sz="1500" kern="1200" dirty="0">
              <a:effectLst/>
              <a:latin typeface="Calibri" panose="020F0502020204030204" pitchFamily="34" charset="0"/>
              <a:ea typeface="Calibri" panose="020F0502020204030204" pitchFamily="34" charset="0"/>
              <a:cs typeface="Times New Roman" panose="02020603050405020304" pitchFamily="18" charset="0"/>
            </a:rPr>
            <a:t> </a:t>
          </a:r>
          <a:r>
            <a:rPr lang="en-US" sz="1500" kern="1200" dirty="0" err="1">
              <a:effectLst/>
              <a:latin typeface="Calibri" panose="020F0502020204030204" pitchFamily="34" charset="0"/>
              <a:ea typeface="Calibri" panose="020F0502020204030204" pitchFamily="34" charset="0"/>
              <a:cs typeface="Times New Roman" panose="02020603050405020304" pitchFamily="18" charset="0"/>
            </a:rPr>
            <a:t>dangereuse</a:t>
          </a:r>
          <a:r>
            <a:rPr lang="en-US" sz="1500" kern="1200" dirty="0">
              <a:effectLst/>
              <a:latin typeface="Calibri" panose="020F0502020204030204" pitchFamily="34" charset="0"/>
              <a:ea typeface="Calibri" panose="020F0502020204030204" pitchFamily="34" charset="0"/>
              <a:cs typeface="Times New Roman" panose="02020603050405020304" pitchFamily="18" charset="0"/>
            </a:rPr>
            <a:t> </a:t>
          </a:r>
          <a:r>
            <a:rPr lang="en-US" sz="1500" b="1" kern="1200" dirty="0" err="1">
              <a:effectLst/>
              <a:latin typeface="Calibri" panose="020F0502020204030204" pitchFamily="34" charset="0"/>
              <a:ea typeface="Calibri" panose="020F0502020204030204" pitchFamily="34" charset="0"/>
              <a:cs typeface="Times New Roman" panose="02020603050405020304" pitchFamily="18" charset="0"/>
            </a:rPr>
            <a:t>polarisation</a:t>
          </a:r>
          <a:r>
            <a:rPr lang="en-US" sz="1500" b="1" kern="1200" dirty="0">
              <a:effectLst/>
              <a:latin typeface="Calibri" panose="020F0502020204030204" pitchFamily="34" charset="0"/>
              <a:ea typeface="Calibri" panose="020F0502020204030204" pitchFamily="34" charset="0"/>
              <a:cs typeface="Times New Roman" panose="02020603050405020304" pitchFamily="18" charset="0"/>
            </a:rPr>
            <a:t> entre les </a:t>
          </a:r>
          <a:r>
            <a:rPr lang="en-US" sz="1500" b="1" kern="1200" dirty="0" err="1">
              <a:effectLst/>
              <a:latin typeface="Calibri" panose="020F0502020204030204" pitchFamily="34" charset="0"/>
              <a:ea typeface="Calibri" panose="020F0502020204030204" pitchFamily="34" charset="0"/>
              <a:cs typeface="Times New Roman" panose="02020603050405020304" pitchFamily="18" charset="0"/>
            </a:rPr>
            <a:t>travailleurs</a:t>
          </a:r>
          <a:r>
            <a:rPr lang="en-US" sz="1500" b="1" kern="1200" dirty="0">
              <a:effectLst/>
              <a:latin typeface="Calibri" panose="020F0502020204030204" pitchFamily="34" charset="0"/>
              <a:ea typeface="Calibri" panose="020F0502020204030204" pitchFamily="34" charset="0"/>
              <a:cs typeface="Times New Roman" panose="02020603050405020304" pitchFamily="18" charset="0"/>
            </a:rPr>
            <a:t> </a:t>
          </a:r>
          <a:r>
            <a:rPr lang="en-US" sz="1500" b="1" kern="1200" dirty="0" err="1">
              <a:effectLst/>
              <a:latin typeface="Calibri" panose="020F0502020204030204" pitchFamily="34" charset="0"/>
              <a:ea typeface="Calibri" panose="020F0502020204030204" pitchFamily="34" charset="0"/>
              <a:cs typeface="Times New Roman" panose="02020603050405020304" pitchFamily="18" charset="0"/>
            </a:rPr>
            <a:t>hautement</a:t>
          </a:r>
          <a:r>
            <a:rPr lang="en-US" sz="1500" b="1" kern="1200" dirty="0">
              <a:effectLst/>
              <a:latin typeface="Calibri" panose="020F0502020204030204" pitchFamily="34" charset="0"/>
              <a:ea typeface="Calibri" panose="020F0502020204030204" pitchFamily="34" charset="0"/>
              <a:cs typeface="Times New Roman" panose="02020603050405020304" pitchFamily="18" charset="0"/>
            </a:rPr>
            <a:t> </a:t>
          </a:r>
          <a:r>
            <a:rPr lang="en-US" sz="1500" b="1" kern="1200" dirty="0" err="1">
              <a:effectLst/>
              <a:latin typeface="Calibri" panose="020F0502020204030204" pitchFamily="34" charset="0"/>
              <a:ea typeface="Calibri" panose="020F0502020204030204" pitchFamily="34" charset="0"/>
              <a:cs typeface="Times New Roman" panose="02020603050405020304" pitchFamily="18" charset="0"/>
            </a:rPr>
            <a:t>qualifiés</a:t>
          </a:r>
          <a:r>
            <a:rPr lang="en-US" sz="1500" b="1" kern="1200" dirty="0">
              <a:effectLst/>
              <a:latin typeface="Calibri" panose="020F0502020204030204" pitchFamily="34" charset="0"/>
              <a:ea typeface="Calibri" panose="020F0502020204030204" pitchFamily="34" charset="0"/>
              <a:cs typeface="Times New Roman" panose="02020603050405020304" pitchFamily="18" charset="0"/>
            </a:rPr>
            <a:t> et peu </a:t>
          </a:r>
          <a:r>
            <a:rPr lang="en-US" sz="1500" b="1" kern="1200" dirty="0" err="1">
              <a:effectLst/>
              <a:latin typeface="Calibri" panose="020F0502020204030204" pitchFamily="34" charset="0"/>
              <a:ea typeface="Calibri" panose="020F0502020204030204" pitchFamily="34" charset="0"/>
              <a:cs typeface="Times New Roman" panose="02020603050405020304" pitchFamily="18" charset="0"/>
            </a:rPr>
            <a:t>qualifiés</a:t>
          </a:r>
          <a:r>
            <a:rPr lang="en-US" sz="1500" kern="1200" dirty="0">
              <a:effectLst/>
              <a:latin typeface="Calibri" panose="020F0502020204030204" pitchFamily="34" charset="0"/>
              <a:ea typeface="Calibri" panose="020F0502020204030204" pitchFamily="34" charset="0"/>
              <a:cs typeface="Times New Roman" panose="02020603050405020304" pitchFamily="18" charset="0"/>
            </a:rPr>
            <a:t>.</a:t>
          </a:r>
          <a:endParaRPr lang="en-GB" sz="1500" kern="1200" dirty="0">
            <a:effectLst/>
            <a:latin typeface="Calibri" panose="020F0502020204030204" pitchFamily="34" charset="0"/>
            <a:ea typeface="Calibri" panose="020F0502020204030204" pitchFamily="34" charset="0"/>
            <a:cs typeface="Times New Roman" panose="02020603050405020304" pitchFamily="18" charset="0"/>
          </a:endParaRPr>
        </a:p>
        <a:p>
          <a:pPr marL="114300" lvl="1" indent="-114300" algn="l" defTabSz="666750">
            <a:lnSpc>
              <a:spcPct val="90000"/>
            </a:lnSpc>
            <a:spcBef>
              <a:spcPct val="0"/>
            </a:spcBef>
            <a:spcAft>
              <a:spcPct val="15000"/>
            </a:spcAft>
            <a:buChar char="•"/>
          </a:pPr>
          <a:r>
            <a:rPr lang="fr-FR" sz="1500" kern="1200" dirty="0">
              <a:effectLst/>
              <a:latin typeface="Calibri" panose="020F0502020204030204" pitchFamily="34" charset="0"/>
              <a:ea typeface="Calibri" panose="020F0502020204030204" pitchFamily="34" charset="0"/>
              <a:cs typeface="Times New Roman" panose="02020603050405020304" pitchFamily="18" charset="0"/>
            </a:rPr>
            <a:t>Le problème de la déqualification est étroitement lié au nombre croissant de « tâches invisibles » créées par l’IA. </a:t>
          </a:r>
          <a:endParaRPr lang="en-GB" sz="1500" kern="1200" dirty="0">
            <a:effectLst/>
            <a:latin typeface="Calibri" panose="020F0502020204030204" pitchFamily="34" charset="0"/>
            <a:ea typeface="Calibri" panose="020F0502020204030204" pitchFamily="34" charset="0"/>
            <a:cs typeface="Times New Roman" panose="02020603050405020304" pitchFamily="18" charset="0"/>
          </a:endParaRPr>
        </a:p>
        <a:p>
          <a:pPr marL="114300" lvl="1" indent="-114300" algn="l" defTabSz="666750">
            <a:lnSpc>
              <a:spcPct val="90000"/>
            </a:lnSpc>
            <a:spcBef>
              <a:spcPct val="0"/>
            </a:spcBef>
            <a:spcAft>
              <a:spcPct val="15000"/>
            </a:spcAft>
            <a:buChar char="•"/>
          </a:pPr>
          <a:r>
            <a:rPr lang="en-US" sz="1500" kern="1200" dirty="0">
              <a:effectLst/>
              <a:latin typeface="Calibri" panose="020F0502020204030204" pitchFamily="34" charset="0"/>
              <a:ea typeface="Calibri" panose="020F0502020204030204" pitchFamily="34" charset="0"/>
              <a:cs typeface="Times New Roman" panose="02020603050405020304" pitchFamily="18" charset="0"/>
            </a:rPr>
            <a:t>La solution </a:t>
          </a:r>
          <a:r>
            <a:rPr lang="en-US" sz="1500" kern="1200" dirty="0" err="1">
              <a:effectLst/>
              <a:latin typeface="Calibri" panose="020F0502020204030204" pitchFamily="34" charset="0"/>
              <a:ea typeface="Calibri" panose="020F0502020204030204" pitchFamily="34" charset="0"/>
              <a:cs typeface="Times New Roman" panose="02020603050405020304" pitchFamily="18" charset="0"/>
            </a:rPr>
            <a:t>est</a:t>
          </a:r>
          <a:r>
            <a:rPr lang="en-US" sz="1500" kern="1200" dirty="0">
              <a:effectLst/>
              <a:latin typeface="Calibri" panose="020F0502020204030204" pitchFamily="34" charset="0"/>
              <a:ea typeface="Calibri" panose="020F0502020204030204" pitchFamily="34" charset="0"/>
              <a:cs typeface="Times New Roman" panose="02020603050405020304" pitchFamily="18" charset="0"/>
            </a:rPr>
            <a:t> de </a:t>
          </a:r>
          <a:r>
            <a:rPr lang="en-US" sz="1500" b="1" kern="1200" dirty="0" err="1">
              <a:effectLst/>
              <a:latin typeface="Calibri" panose="020F0502020204030204" pitchFamily="34" charset="0"/>
              <a:ea typeface="Calibri" panose="020F0502020204030204" pitchFamily="34" charset="0"/>
              <a:cs typeface="Times New Roman" panose="02020603050405020304" pitchFamily="18" charset="0"/>
            </a:rPr>
            <a:t>planifier</a:t>
          </a:r>
          <a:r>
            <a:rPr lang="en-US" sz="1500" b="1" kern="1200" dirty="0">
              <a:effectLst/>
              <a:latin typeface="Calibri" panose="020F0502020204030204" pitchFamily="34" charset="0"/>
              <a:ea typeface="Calibri" panose="020F0502020204030204" pitchFamily="34" charset="0"/>
              <a:cs typeface="Times New Roman" panose="02020603050405020304" pitchFamily="18" charset="0"/>
            </a:rPr>
            <a:t> et consulter les </a:t>
          </a:r>
          <a:r>
            <a:rPr lang="en-US" sz="1500" b="1" kern="1200" dirty="0" err="1">
              <a:effectLst/>
              <a:latin typeface="Calibri" panose="020F0502020204030204" pitchFamily="34" charset="0"/>
              <a:ea typeface="Calibri" panose="020F0502020204030204" pitchFamily="34" charset="0"/>
              <a:cs typeface="Times New Roman" panose="02020603050405020304" pitchFamily="18" charset="0"/>
            </a:rPr>
            <a:t>travailleurs</a:t>
          </a:r>
          <a:r>
            <a:rPr lang="en-US" sz="1500" b="1" kern="1200" dirty="0">
              <a:effectLst/>
              <a:latin typeface="Calibri" panose="020F0502020204030204" pitchFamily="34" charset="0"/>
              <a:ea typeface="Calibri" panose="020F0502020204030204" pitchFamily="34" charset="0"/>
              <a:cs typeface="Times New Roman" panose="02020603050405020304" pitchFamily="18" charset="0"/>
            </a:rPr>
            <a:t> et </a:t>
          </a:r>
          <a:r>
            <a:rPr lang="en-US" sz="1500" b="1" kern="1200" dirty="0" err="1">
              <a:effectLst/>
              <a:latin typeface="Calibri" panose="020F0502020204030204" pitchFamily="34" charset="0"/>
              <a:ea typeface="Calibri" panose="020F0502020204030204" pitchFamily="34" charset="0"/>
              <a:cs typeface="Times New Roman" panose="02020603050405020304" pitchFamily="18" charset="0"/>
            </a:rPr>
            <a:t>leurs</a:t>
          </a:r>
          <a:r>
            <a:rPr lang="en-US" sz="1500" b="1" kern="1200" dirty="0">
              <a:effectLst/>
              <a:latin typeface="Calibri" panose="020F0502020204030204" pitchFamily="34" charset="0"/>
              <a:ea typeface="Calibri" panose="020F0502020204030204" pitchFamily="34" charset="0"/>
              <a:cs typeface="Times New Roman" panose="02020603050405020304" pitchFamily="18" charset="0"/>
            </a:rPr>
            <a:t> </a:t>
          </a:r>
          <a:r>
            <a:rPr lang="en-US" sz="1500" b="1" kern="1200" dirty="0" err="1">
              <a:effectLst/>
              <a:latin typeface="Calibri" panose="020F0502020204030204" pitchFamily="34" charset="0"/>
              <a:ea typeface="Calibri" panose="020F0502020204030204" pitchFamily="34" charset="0"/>
              <a:cs typeface="Times New Roman" panose="02020603050405020304" pitchFamily="18" charset="0"/>
            </a:rPr>
            <a:t>syndicats</a:t>
          </a:r>
          <a:r>
            <a:rPr lang="en-US" sz="1500" b="1" kern="1200" dirty="0">
              <a:effectLst/>
              <a:latin typeface="Calibri" panose="020F0502020204030204" pitchFamily="34" charset="0"/>
              <a:ea typeface="Calibri" panose="020F0502020204030204" pitchFamily="34" charset="0"/>
              <a:cs typeface="Times New Roman" panose="02020603050405020304" pitchFamily="18" charset="0"/>
            </a:rPr>
            <a:t> à un </a:t>
          </a:r>
          <a:r>
            <a:rPr lang="en-US" sz="1500" b="1" kern="1200" dirty="0" err="1">
              <a:effectLst/>
              <a:latin typeface="Calibri" panose="020F0502020204030204" pitchFamily="34" charset="0"/>
              <a:ea typeface="Calibri" panose="020F0502020204030204" pitchFamily="34" charset="0"/>
              <a:cs typeface="Times New Roman" panose="02020603050405020304" pitchFamily="18" charset="0"/>
            </a:rPr>
            <a:t>stade</a:t>
          </a:r>
          <a:r>
            <a:rPr lang="en-US" sz="1500" b="1" kern="1200" dirty="0">
              <a:effectLst/>
              <a:latin typeface="Calibri" panose="020F0502020204030204" pitchFamily="34" charset="0"/>
              <a:ea typeface="Calibri" panose="020F0502020204030204" pitchFamily="34" charset="0"/>
              <a:cs typeface="Times New Roman" panose="02020603050405020304" pitchFamily="18" charset="0"/>
            </a:rPr>
            <a:t> </a:t>
          </a:r>
          <a:r>
            <a:rPr lang="en-US" sz="1500" b="1" kern="1200" dirty="0" err="1">
              <a:effectLst/>
              <a:latin typeface="Calibri" panose="020F0502020204030204" pitchFamily="34" charset="0"/>
              <a:ea typeface="Calibri" panose="020F0502020204030204" pitchFamily="34" charset="0"/>
              <a:cs typeface="Times New Roman" panose="02020603050405020304" pitchFamily="18" charset="0"/>
            </a:rPr>
            <a:t>précoce</a:t>
          </a:r>
          <a:r>
            <a:rPr lang="en-US" sz="1500" kern="1200" dirty="0">
              <a:effectLst/>
              <a:latin typeface="Calibri" panose="020F0502020204030204" pitchFamily="34" charset="0"/>
              <a:ea typeface="Calibri" panose="020F0502020204030204" pitchFamily="34" charset="0"/>
              <a:cs typeface="Times New Roman" panose="02020603050405020304" pitchFamily="18" charset="0"/>
            </a:rPr>
            <a:t>, par le </a:t>
          </a:r>
          <a:r>
            <a:rPr lang="en-US" sz="1500" kern="1200" dirty="0" err="1">
              <a:effectLst/>
              <a:latin typeface="Calibri" panose="020F0502020204030204" pitchFamily="34" charset="0"/>
              <a:ea typeface="Calibri" panose="020F0502020204030204" pitchFamily="34" charset="0"/>
              <a:cs typeface="Times New Roman" panose="02020603050405020304" pitchFamily="18" charset="0"/>
            </a:rPr>
            <a:t>biais</a:t>
          </a:r>
          <a:r>
            <a:rPr lang="en-US" sz="1500" kern="1200" dirty="0">
              <a:effectLst/>
              <a:latin typeface="Calibri" panose="020F0502020204030204" pitchFamily="34" charset="0"/>
              <a:ea typeface="Calibri" panose="020F0502020204030204" pitchFamily="34" charset="0"/>
              <a:cs typeface="Times New Roman" panose="02020603050405020304" pitchFamily="18" charset="0"/>
            </a:rPr>
            <a:t> d’un dialogue social et de </a:t>
          </a:r>
          <a:r>
            <a:rPr lang="en-US" sz="1500" kern="1200" dirty="0" err="1">
              <a:effectLst/>
              <a:latin typeface="Calibri" panose="020F0502020204030204" pitchFamily="34" charset="0"/>
              <a:ea typeface="Calibri" panose="020F0502020204030204" pitchFamily="34" charset="0"/>
              <a:cs typeface="Times New Roman" panose="02020603050405020304" pitchFamily="18" charset="0"/>
            </a:rPr>
            <a:t>négociations</a:t>
          </a:r>
          <a:r>
            <a:rPr lang="en-US" sz="1500" kern="1200" dirty="0">
              <a:effectLst/>
              <a:latin typeface="Calibri" panose="020F0502020204030204" pitchFamily="34" charset="0"/>
              <a:ea typeface="Calibri" panose="020F0502020204030204" pitchFamily="34" charset="0"/>
              <a:cs typeface="Times New Roman" panose="02020603050405020304" pitchFamily="18" charset="0"/>
            </a:rPr>
            <a:t> collectives </a:t>
          </a:r>
          <a:r>
            <a:rPr lang="en-US" sz="1500" kern="1200" dirty="0" err="1">
              <a:effectLst/>
              <a:latin typeface="Calibri" panose="020F0502020204030204" pitchFamily="34" charset="0"/>
              <a:ea typeface="Calibri" panose="020F0502020204030204" pitchFamily="34" charset="0"/>
              <a:cs typeface="Times New Roman" panose="02020603050405020304" pitchFamily="18" charset="0"/>
            </a:rPr>
            <a:t>appropriés</a:t>
          </a:r>
          <a:r>
            <a:rPr lang="en-US" sz="1500" kern="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500" kern="1200" dirty="0">
            <a:effectLst/>
            <a:latin typeface="Calibri" panose="020F0502020204030204" pitchFamily="34" charset="0"/>
            <a:ea typeface="Calibri" panose="020F0502020204030204" pitchFamily="34" charset="0"/>
            <a:cs typeface="Times New Roman" panose="02020603050405020304" pitchFamily="18" charset="0"/>
          </a:endParaRPr>
        </a:p>
        <a:p>
          <a:pPr marL="114300" lvl="1" indent="-114300" algn="l" defTabSz="666750">
            <a:lnSpc>
              <a:spcPct val="90000"/>
            </a:lnSpc>
            <a:spcBef>
              <a:spcPct val="0"/>
            </a:spcBef>
            <a:spcAft>
              <a:spcPct val="15000"/>
            </a:spcAft>
            <a:buChar char="•"/>
          </a:pPr>
          <a:r>
            <a:rPr lang="fr-BE" sz="1500" kern="1200" dirty="0"/>
            <a:t>Un « </a:t>
          </a:r>
          <a:r>
            <a:rPr lang="fr-BE" sz="1500" b="1" kern="1200" dirty="0"/>
            <a:t>droit à la formation</a:t>
          </a:r>
          <a:r>
            <a:rPr lang="fr-BE" sz="1500" kern="1200" dirty="0"/>
            <a:t> » garanti collectivement sera indispensable pour assurer une transformation numérique équitable.</a:t>
          </a:r>
          <a:endParaRPr lang="en-GB" sz="15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3558506" y="818464"/>
        <a:ext cx="3118690" cy="4736918"/>
      </dsp:txXfrm>
    </dsp:sp>
    <dsp:sp modelId="{3D1A7F2E-7202-4964-AAD2-4DFC3EAC95B9}">
      <dsp:nvSpPr>
        <dsp:cNvPr id="0" name=""/>
        <dsp:cNvSpPr/>
      </dsp:nvSpPr>
      <dsp:spPr>
        <a:xfrm>
          <a:off x="7065941" y="115444"/>
          <a:ext cx="3118690" cy="763287"/>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BE" sz="1500" b="1" kern="1200" dirty="0">
              <a:effectLst/>
              <a:latin typeface="Calibri" panose="020F0502020204030204" pitchFamily="34" charset="0"/>
              <a:ea typeface="Calibri" panose="020F0502020204030204" pitchFamily="34" charset="0"/>
              <a:cs typeface="Times New Roman" panose="02020603050405020304" pitchFamily="18" charset="0"/>
            </a:rPr>
            <a:t>Ris</a:t>
          </a:r>
          <a:r>
            <a:rPr lang="fr-BE" sz="1500" b="1" kern="1200" dirty="0" err="1">
              <a:effectLst/>
              <a:latin typeface="Calibri" panose="020F0502020204030204" pitchFamily="34" charset="0"/>
              <a:ea typeface="Calibri" panose="020F0502020204030204" pitchFamily="34" charset="0"/>
              <a:cs typeface="Times New Roman" panose="02020603050405020304" pitchFamily="18" charset="0"/>
            </a:rPr>
            <a:t>ques</a:t>
          </a:r>
          <a:r>
            <a:rPr lang="fr-BE" sz="1500" b="1" kern="1200" dirty="0">
              <a:effectLst/>
              <a:latin typeface="Calibri" panose="020F0502020204030204" pitchFamily="34" charset="0"/>
              <a:ea typeface="Calibri" panose="020F0502020204030204" pitchFamily="34" charset="0"/>
              <a:cs typeface="Times New Roman" panose="02020603050405020304" pitchFamily="18" charset="0"/>
            </a:rPr>
            <a:t> de surveillance, de contrôle et de démantèlement syndical</a:t>
          </a:r>
          <a:endParaRPr lang="en-GB" sz="15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7065941" y="115444"/>
        <a:ext cx="3118690" cy="763287"/>
      </dsp:txXfrm>
    </dsp:sp>
    <dsp:sp modelId="{32C9F633-1C57-4843-8272-59AC0165CB90}">
      <dsp:nvSpPr>
        <dsp:cNvPr id="0" name=""/>
        <dsp:cNvSpPr/>
      </dsp:nvSpPr>
      <dsp:spPr>
        <a:xfrm>
          <a:off x="7065941" y="825806"/>
          <a:ext cx="3118690" cy="2863940"/>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fr-BE" sz="1500" kern="1200" dirty="0"/>
            <a:t>Une étude de l’OCDE démontre que les travailleurs sont de plus en plus préoccupés par la</a:t>
          </a:r>
          <a:r>
            <a:rPr lang="en-BE" sz="1500" kern="1200" dirty="0"/>
            <a:t> </a:t>
          </a:r>
          <a:r>
            <a:rPr lang="fr-BE" sz="1500" kern="1200" dirty="0"/>
            <a:t>protection de leurs données</a:t>
          </a:r>
          <a:r>
            <a:rPr lang="en-BE" sz="1500" kern="1200" dirty="0"/>
            <a:t>. </a:t>
          </a:r>
          <a:endParaRPr lang="en-GB" sz="1500" kern="1200" dirty="0">
            <a:effectLst/>
            <a:latin typeface="Calibri" panose="020F0502020204030204" pitchFamily="34" charset="0"/>
            <a:ea typeface="Calibri" panose="020F0502020204030204" pitchFamily="34" charset="0"/>
            <a:cs typeface="Times New Roman" panose="02020603050405020304" pitchFamily="18" charset="0"/>
          </a:endParaRPr>
        </a:p>
        <a:p>
          <a:pPr marL="114300" lvl="1" indent="-114300" algn="l" defTabSz="666750">
            <a:lnSpc>
              <a:spcPct val="90000"/>
            </a:lnSpc>
            <a:spcBef>
              <a:spcPct val="0"/>
            </a:spcBef>
            <a:spcAft>
              <a:spcPct val="15000"/>
            </a:spcAft>
            <a:buChar char="•"/>
          </a:pPr>
          <a:r>
            <a:rPr lang="fr-BE" sz="1500" b="1" kern="1200" dirty="0"/>
            <a:t>La surveillance </a:t>
          </a:r>
          <a:r>
            <a:rPr lang="en-BE" sz="1500" b="1" kern="1200" dirty="0"/>
            <a:t>intrusive</a:t>
          </a:r>
          <a:r>
            <a:rPr lang="fr-BE" sz="1500" b="1" kern="1200" dirty="0"/>
            <a:t> et l’utilisation abusive des données personnelles </a:t>
          </a:r>
          <a:r>
            <a:rPr lang="fr-BE" sz="1500" kern="1200" dirty="0"/>
            <a:t>se généralisent aussi dans les secteurs manufacturiers.</a:t>
          </a:r>
          <a:endParaRPr lang="en-GB" sz="1500" kern="1200" dirty="0"/>
        </a:p>
        <a:p>
          <a:pPr marL="114300" lvl="1" indent="-114300" algn="l" defTabSz="666750">
            <a:lnSpc>
              <a:spcPct val="90000"/>
            </a:lnSpc>
            <a:spcBef>
              <a:spcPct val="0"/>
            </a:spcBef>
            <a:spcAft>
              <a:spcPct val="15000"/>
            </a:spcAft>
            <a:buChar char="•"/>
          </a:pPr>
          <a:r>
            <a:rPr lang="en-GB" sz="1500" b="1" kern="1200" dirty="0"/>
            <a:t>Les </a:t>
          </a:r>
          <a:r>
            <a:rPr lang="en-GB" sz="1500" b="1" kern="1200" dirty="0" err="1"/>
            <a:t>employeurs</a:t>
          </a:r>
          <a:r>
            <a:rPr lang="en-GB" sz="1500" b="1" kern="1200" dirty="0"/>
            <a:t> </a:t>
          </a:r>
          <a:r>
            <a:rPr lang="en-GB" sz="1500" b="1" kern="1200" dirty="0" err="1"/>
            <a:t>utilisent</a:t>
          </a:r>
          <a:r>
            <a:rPr lang="en-GB" sz="1500" b="1" kern="1200" dirty="0"/>
            <a:t> </a:t>
          </a:r>
          <a:r>
            <a:rPr lang="en-GB" sz="1500" b="1" kern="1200" dirty="0" err="1"/>
            <a:t>l’écoute</a:t>
          </a:r>
          <a:r>
            <a:rPr lang="en-GB" sz="1500" b="1" kern="1200" dirty="0"/>
            <a:t> </a:t>
          </a:r>
          <a:r>
            <a:rPr lang="en-GB" sz="1500" b="1" kern="1200" dirty="0" err="1"/>
            <a:t>sociale</a:t>
          </a:r>
          <a:r>
            <a:rPr lang="en-GB" sz="1500" b="1" kern="1200" dirty="0"/>
            <a:t> à des fins </a:t>
          </a:r>
          <a:r>
            <a:rPr lang="en-GB" sz="1500" b="1" kern="1200" dirty="0" err="1"/>
            <a:t>antisyndicales</a:t>
          </a:r>
          <a:r>
            <a:rPr lang="en-GB" sz="1500" b="1" kern="1200" dirty="0"/>
            <a:t>.</a:t>
          </a:r>
        </a:p>
      </dsp:txBody>
      <dsp:txXfrm>
        <a:off x="7065941" y="825806"/>
        <a:ext cx="3118690" cy="28639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9DBDF-3DC8-48CD-84E8-A1D80389F8CD}" type="datetimeFigureOut">
              <a:rPr lang="en-GB" smtClean="0"/>
              <a:t>16/09/2025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F81B1-FF42-4E6B-9112-AFFA2294D531}" type="slidenum">
              <a:rPr lang="en-GB" smtClean="0"/>
              <a:t>‹#›</a:t>
            </a:fld>
            <a:endParaRPr lang="en-GB"/>
          </a:p>
        </p:txBody>
      </p:sp>
    </p:spTree>
    <p:extLst>
      <p:ext uri="{BB962C8B-B14F-4D97-AF65-F5344CB8AC3E}">
        <p14:creationId xmlns:p14="http://schemas.microsoft.com/office/powerpoint/2010/main" val="14755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7AE3022-6CFF-46AB-A50C-00F3E478A045}" type="slidenum">
              <a:rPr lang="en-GB" smtClean="0"/>
              <a:t>1</a:t>
            </a:fld>
            <a:endParaRPr lang="en-GB"/>
          </a:p>
        </p:txBody>
      </p:sp>
    </p:spTree>
    <p:extLst>
      <p:ext uri="{BB962C8B-B14F-4D97-AF65-F5344CB8AC3E}">
        <p14:creationId xmlns:p14="http://schemas.microsoft.com/office/powerpoint/2010/main" val="1380750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F81B1-FF42-4E6B-9112-AFFA2294D53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0180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Syndex’s</a:t>
            </a:r>
            <a:r>
              <a:rPr lang="en-US" dirty="0"/>
              <a:t> study also points out that, since the automation of production stages, fewer people are working in the same teams. However, collective work is only reduced in appearance reduced because it has simply become more informal, and it often takes place outside working hours. Collective work needs spaces to exist during working hours, planned according to shifts. Otherwise, it risks being invisible.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F81B1-FF42-4E6B-9112-AFFA2294D53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37679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9B3F81B1-FF42-4E6B-9112-AFFA2294D531}" type="slidenum">
              <a:rPr lang="en-GB" smtClean="0"/>
              <a:t>12</a:t>
            </a:fld>
            <a:endParaRPr lang="en-GB"/>
          </a:p>
        </p:txBody>
      </p:sp>
    </p:spTree>
    <p:extLst>
      <p:ext uri="{BB962C8B-B14F-4D97-AF65-F5344CB8AC3E}">
        <p14:creationId xmlns:p14="http://schemas.microsoft.com/office/powerpoint/2010/main" val="4162864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9B3F81B1-FF42-4E6B-9112-AFFA2294D531}" type="slidenum">
              <a:rPr lang="en-GB" smtClean="0"/>
              <a:t>13</a:t>
            </a:fld>
            <a:endParaRPr lang="en-GB"/>
          </a:p>
        </p:txBody>
      </p:sp>
    </p:spTree>
    <p:extLst>
      <p:ext uri="{BB962C8B-B14F-4D97-AF65-F5344CB8AC3E}">
        <p14:creationId xmlns:p14="http://schemas.microsoft.com/office/powerpoint/2010/main" val="2148066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3267E-69C4-D301-5EE7-400A63070E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D092B67-9ED1-B7EA-354C-71D144A98B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16BCC59-5229-C0E2-C397-47E5C333B790}"/>
              </a:ext>
            </a:extLst>
          </p:cNvPr>
          <p:cNvSpPr>
            <a:spLocks noGrp="1"/>
          </p:cNvSpPr>
          <p:nvPr>
            <p:ph type="dt" sz="half" idx="10"/>
          </p:nvPr>
        </p:nvSpPr>
        <p:spPr/>
        <p:txBody>
          <a:bodyPr/>
          <a:lstStyle/>
          <a:p>
            <a:fld id="{859CBE42-86C6-4101-BC56-83DF83A223F4}" type="datetimeFigureOut">
              <a:rPr lang="en-GB" smtClean="0"/>
              <a:t>16/09/2025</a:t>
            </a:fld>
            <a:endParaRPr lang="en-GB"/>
          </a:p>
        </p:txBody>
      </p:sp>
      <p:sp>
        <p:nvSpPr>
          <p:cNvPr id="5" name="Footer Placeholder 4">
            <a:extLst>
              <a:ext uri="{FF2B5EF4-FFF2-40B4-BE49-F238E27FC236}">
                <a16:creationId xmlns:a16="http://schemas.microsoft.com/office/drawing/2014/main" id="{DB1EEB9D-9679-43EC-2979-FEBAEF961D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92EF2F-C909-85C8-D8B9-B91B832996AF}"/>
              </a:ext>
            </a:extLst>
          </p:cNvPr>
          <p:cNvSpPr>
            <a:spLocks noGrp="1"/>
          </p:cNvSpPr>
          <p:nvPr>
            <p:ph type="sldNum" sz="quarter" idx="12"/>
          </p:nvPr>
        </p:nvSpPr>
        <p:spPr/>
        <p:txBody>
          <a:bodyPr/>
          <a:lstStyle/>
          <a:p>
            <a:fld id="{08CEC562-D2CA-4717-8664-97CB44D78131}" type="slidenum">
              <a:rPr lang="en-GB" smtClean="0"/>
              <a:t>‹#›</a:t>
            </a:fld>
            <a:endParaRPr lang="en-GB"/>
          </a:p>
        </p:txBody>
      </p:sp>
    </p:spTree>
    <p:extLst>
      <p:ext uri="{BB962C8B-B14F-4D97-AF65-F5344CB8AC3E}">
        <p14:creationId xmlns:p14="http://schemas.microsoft.com/office/powerpoint/2010/main" val="1990027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31B16-B756-6C4D-D6FE-67DF8E4834C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B84C39-0C8B-ACFE-F621-9A4840AC42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DF67F1-30C0-F09F-8F02-D2D6C5062939}"/>
              </a:ext>
            </a:extLst>
          </p:cNvPr>
          <p:cNvSpPr>
            <a:spLocks noGrp="1"/>
          </p:cNvSpPr>
          <p:nvPr>
            <p:ph type="dt" sz="half" idx="10"/>
          </p:nvPr>
        </p:nvSpPr>
        <p:spPr/>
        <p:txBody>
          <a:bodyPr/>
          <a:lstStyle/>
          <a:p>
            <a:fld id="{859CBE42-86C6-4101-BC56-83DF83A223F4}" type="datetimeFigureOut">
              <a:rPr lang="en-GB" smtClean="0"/>
              <a:t>16/09/2025</a:t>
            </a:fld>
            <a:endParaRPr lang="en-GB"/>
          </a:p>
        </p:txBody>
      </p:sp>
      <p:sp>
        <p:nvSpPr>
          <p:cNvPr id="5" name="Footer Placeholder 4">
            <a:extLst>
              <a:ext uri="{FF2B5EF4-FFF2-40B4-BE49-F238E27FC236}">
                <a16:creationId xmlns:a16="http://schemas.microsoft.com/office/drawing/2014/main" id="{C5E55133-E9F2-C200-AAC1-339FF00C85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8A56EF-7FF4-1D95-FAD6-67E49A4295AB}"/>
              </a:ext>
            </a:extLst>
          </p:cNvPr>
          <p:cNvSpPr>
            <a:spLocks noGrp="1"/>
          </p:cNvSpPr>
          <p:nvPr>
            <p:ph type="sldNum" sz="quarter" idx="12"/>
          </p:nvPr>
        </p:nvSpPr>
        <p:spPr/>
        <p:txBody>
          <a:bodyPr/>
          <a:lstStyle/>
          <a:p>
            <a:fld id="{08CEC562-D2CA-4717-8664-97CB44D78131}" type="slidenum">
              <a:rPr lang="en-GB" smtClean="0"/>
              <a:t>‹#›</a:t>
            </a:fld>
            <a:endParaRPr lang="en-GB"/>
          </a:p>
        </p:txBody>
      </p:sp>
    </p:spTree>
    <p:extLst>
      <p:ext uri="{BB962C8B-B14F-4D97-AF65-F5344CB8AC3E}">
        <p14:creationId xmlns:p14="http://schemas.microsoft.com/office/powerpoint/2010/main" val="2415245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4C6253-B159-2BE3-6787-6A860BBB3FB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39EA26-216D-AB65-16D0-ECFB606BC0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BD6570-B1E0-6940-36B0-033E3B562088}"/>
              </a:ext>
            </a:extLst>
          </p:cNvPr>
          <p:cNvSpPr>
            <a:spLocks noGrp="1"/>
          </p:cNvSpPr>
          <p:nvPr>
            <p:ph type="dt" sz="half" idx="10"/>
          </p:nvPr>
        </p:nvSpPr>
        <p:spPr/>
        <p:txBody>
          <a:bodyPr/>
          <a:lstStyle/>
          <a:p>
            <a:fld id="{859CBE42-86C6-4101-BC56-83DF83A223F4}" type="datetimeFigureOut">
              <a:rPr lang="en-GB" smtClean="0"/>
              <a:t>16/09/2025</a:t>
            </a:fld>
            <a:endParaRPr lang="en-GB"/>
          </a:p>
        </p:txBody>
      </p:sp>
      <p:sp>
        <p:nvSpPr>
          <p:cNvPr id="5" name="Footer Placeholder 4">
            <a:extLst>
              <a:ext uri="{FF2B5EF4-FFF2-40B4-BE49-F238E27FC236}">
                <a16:creationId xmlns:a16="http://schemas.microsoft.com/office/drawing/2014/main" id="{698DF517-4BAF-013A-9CFE-C4B08B7A86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4326EF-C89D-339E-1853-267B18B9550A}"/>
              </a:ext>
            </a:extLst>
          </p:cNvPr>
          <p:cNvSpPr>
            <a:spLocks noGrp="1"/>
          </p:cNvSpPr>
          <p:nvPr>
            <p:ph type="sldNum" sz="quarter" idx="12"/>
          </p:nvPr>
        </p:nvSpPr>
        <p:spPr/>
        <p:txBody>
          <a:bodyPr/>
          <a:lstStyle/>
          <a:p>
            <a:fld id="{08CEC562-D2CA-4717-8664-97CB44D78131}" type="slidenum">
              <a:rPr lang="en-GB" smtClean="0"/>
              <a:t>‹#›</a:t>
            </a:fld>
            <a:endParaRPr lang="en-GB"/>
          </a:p>
        </p:txBody>
      </p:sp>
    </p:spTree>
    <p:extLst>
      <p:ext uri="{BB962C8B-B14F-4D97-AF65-F5344CB8AC3E}">
        <p14:creationId xmlns:p14="http://schemas.microsoft.com/office/powerpoint/2010/main" val="138279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876" y="2125980"/>
            <a:ext cx="10368598"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9/16/2025</a:t>
            </a:fld>
            <a:endParaRPr lang="en-US"/>
          </a:p>
        </p:txBody>
      </p:sp>
      <p:sp>
        <p:nvSpPr>
          <p:cNvPr id="6" name="Holder 6"/>
          <p:cNvSpPr>
            <a:spLocks noGrp="1"/>
          </p:cNvSpPr>
          <p:nvPr>
            <p:ph type="sldNum" sz="quarter" idx="7"/>
          </p:nvPr>
        </p:nvSpPr>
        <p:spPr/>
        <p:txBody>
          <a:bodyPr lIns="0" tIns="0" rIns="0" bIns="0"/>
          <a:lstStyle>
            <a:lvl1pPr>
              <a:defRPr sz="1150" b="0" i="0">
                <a:solidFill>
                  <a:srgbClr val="888888"/>
                </a:solidFill>
                <a:latin typeface="Calibri"/>
                <a:cs typeface="Calibri"/>
              </a:defRPr>
            </a:lvl1pPr>
          </a:lstStyle>
          <a:p>
            <a:pPr marL="38100">
              <a:lnSpc>
                <a:spcPts val="1190"/>
              </a:lnSpc>
            </a:pPr>
            <a:fld id="{81D60167-4931-47E6-BA6A-407CBD079E47}" type="slidenum">
              <a:rPr spc="25" dirty="0"/>
              <a:t>‹#›</a:t>
            </a:fld>
            <a:endParaRPr spc="25" dirty="0"/>
          </a:p>
        </p:txBody>
      </p:sp>
    </p:spTree>
    <p:extLst>
      <p:ext uri="{BB962C8B-B14F-4D97-AF65-F5344CB8AC3E}">
        <p14:creationId xmlns:p14="http://schemas.microsoft.com/office/powerpoint/2010/main" val="2373547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6000" b="1"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9/16/2025</a:t>
            </a:fld>
            <a:endParaRPr lang="en-US"/>
          </a:p>
        </p:txBody>
      </p:sp>
      <p:sp>
        <p:nvSpPr>
          <p:cNvPr id="6" name="Holder 6"/>
          <p:cNvSpPr>
            <a:spLocks noGrp="1"/>
          </p:cNvSpPr>
          <p:nvPr>
            <p:ph type="sldNum" sz="quarter" idx="7"/>
          </p:nvPr>
        </p:nvSpPr>
        <p:spPr/>
        <p:txBody>
          <a:bodyPr lIns="0" tIns="0" rIns="0" bIns="0"/>
          <a:lstStyle>
            <a:lvl1pPr>
              <a:defRPr sz="1150" b="0" i="0">
                <a:solidFill>
                  <a:srgbClr val="888888"/>
                </a:solidFill>
                <a:latin typeface="Calibri"/>
                <a:cs typeface="Calibri"/>
              </a:defRPr>
            </a:lvl1pPr>
          </a:lstStyle>
          <a:p>
            <a:pPr marL="38100">
              <a:lnSpc>
                <a:spcPts val="1190"/>
              </a:lnSpc>
            </a:pPr>
            <a:fld id="{81D60167-4931-47E6-BA6A-407CBD079E47}" type="slidenum">
              <a:rPr spc="25" dirty="0"/>
              <a:t>‹#›</a:t>
            </a:fld>
            <a:endParaRPr spc="25" dirty="0"/>
          </a:p>
        </p:txBody>
      </p:sp>
    </p:spTree>
    <p:extLst>
      <p:ext uri="{BB962C8B-B14F-4D97-AF65-F5344CB8AC3E}">
        <p14:creationId xmlns:p14="http://schemas.microsoft.com/office/powerpoint/2010/main" val="2458863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bg1"/>
                </a:solidFill>
                <a:latin typeface="Calibri"/>
                <a:cs typeface="Calibri"/>
              </a:defRPr>
            </a:lvl1pPr>
          </a:lstStyle>
          <a:p>
            <a:endParaRPr/>
          </a:p>
        </p:txBody>
      </p:sp>
      <p:sp>
        <p:nvSpPr>
          <p:cNvPr id="3" name="Holder 3"/>
          <p:cNvSpPr>
            <a:spLocks noGrp="1"/>
          </p:cNvSpPr>
          <p:nvPr>
            <p:ph sz="half" idx="2"/>
          </p:nvPr>
        </p:nvSpPr>
        <p:spPr>
          <a:xfrm>
            <a:off x="609917" y="1577340"/>
            <a:ext cx="5306282"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9/16/2025</a:t>
            </a:fld>
            <a:endParaRPr lang="en-US"/>
          </a:p>
        </p:txBody>
      </p:sp>
      <p:sp>
        <p:nvSpPr>
          <p:cNvPr id="7" name="Holder 7"/>
          <p:cNvSpPr>
            <a:spLocks noGrp="1"/>
          </p:cNvSpPr>
          <p:nvPr>
            <p:ph type="sldNum" sz="quarter" idx="7"/>
          </p:nvPr>
        </p:nvSpPr>
        <p:spPr/>
        <p:txBody>
          <a:bodyPr lIns="0" tIns="0" rIns="0" bIns="0"/>
          <a:lstStyle>
            <a:lvl1pPr>
              <a:defRPr sz="1150" b="0" i="0">
                <a:solidFill>
                  <a:srgbClr val="888888"/>
                </a:solidFill>
                <a:latin typeface="Calibri"/>
                <a:cs typeface="Calibri"/>
              </a:defRPr>
            </a:lvl1pPr>
          </a:lstStyle>
          <a:p>
            <a:pPr marL="38100">
              <a:lnSpc>
                <a:spcPts val="1190"/>
              </a:lnSpc>
            </a:pPr>
            <a:fld id="{81D60167-4931-47E6-BA6A-407CBD079E47}" type="slidenum">
              <a:rPr spc="25" dirty="0"/>
              <a:t>‹#›</a:t>
            </a:fld>
            <a:endParaRPr spc="25" dirty="0"/>
          </a:p>
        </p:txBody>
      </p:sp>
    </p:spTree>
    <p:extLst>
      <p:ext uri="{BB962C8B-B14F-4D97-AF65-F5344CB8AC3E}">
        <p14:creationId xmlns:p14="http://schemas.microsoft.com/office/powerpoint/2010/main" val="1801007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9/16/2025</a:t>
            </a:fld>
            <a:endParaRPr lang="en-US"/>
          </a:p>
        </p:txBody>
      </p:sp>
      <p:sp>
        <p:nvSpPr>
          <p:cNvPr id="5" name="Holder 5"/>
          <p:cNvSpPr>
            <a:spLocks noGrp="1"/>
          </p:cNvSpPr>
          <p:nvPr>
            <p:ph type="sldNum" sz="quarter" idx="7"/>
          </p:nvPr>
        </p:nvSpPr>
        <p:spPr/>
        <p:txBody>
          <a:bodyPr lIns="0" tIns="0" rIns="0" bIns="0"/>
          <a:lstStyle>
            <a:lvl1pPr>
              <a:defRPr sz="1150" b="0" i="0">
                <a:solidFill>
                  <a:srgbClr val="888888"/>
                </a:solidFill>
                <a:latin typeface="Calibri"/>
                <a:cs typeface="Calibri"/>
              </a:defRPr>
            </a:lvl1pPr>
          </a:lstStyle>
          <a:p>
            <a:pPr marL="38100">
              <a:lnSpc>
                <a:spcPts val="1190"/>
              </a:lnSpc>
            </a:pPr>
            <a:fld id="{81D60167-4931-47E6-BA6A-407CBD079E47}" type="slidenum">
              <a:rPr spc="25" dirty="0"/>
              <a:t>‹#›</a:t>
            </a:fld>
            <a:endParaRPr spc="25" dirty="0"/>
          </a:p>
        </p:txBody>
      </p:sp>
    </p:spTree>
    <p:extLst>
      <p:ext uri="{BB962C8B-B14F-4D97-AF65-F5344CB8AC3E}">
        <p14:creationId xmlns:p14="http://schemas.microsoft.com/office/powerpoint/2010/main" val="1567980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9/16/2025</a:t>
            </a:fld>
            <a:endParaRPr lang="en-US"/>
          </a:p>
        </p:txBody>
      </p:sp>
      <p:sp>
        <p:nvSpPr>
          <p:cNvPr id="4" name="Holder 4"/>
          <p:cNvSpPr>
            <a:spLocks noGrp="1"/>
          </p:cNvSpPr>
          <p:nvPr>
            <p:ph type="sldNum" sz="quarter" idx="7"/>
          </p:nvPr>
        </p:nvSpPr>
        <p:spPr/>
        <p:txBody>
          <a:bodyPr lIns="0" tIns="0" rIns="0" bIns="0"/>
          <a:lstStyle>
            <a:lvl1pPr>
              <a:defRPr sz="1150" b="0" i="0">
                <a:solidFill>
                  <a:srgbClr val="888888"/>
                </a:solidFill>
                <a:latin typeface="Calibri"/>
                <a:cs typeface="Calibri"/>
              </a:defRPr>
            </a:lvl1pPr>
          </a:lstStyle>
          <a:p>
            <a:pPr marL="38100">
              <a:lnSpc>
                <a:spcPts val="1190"/>
              </a:lnSpc>
            </a:pPr>
            <a:fld id="{81D60167-4931-47E6-BA6A-407CBD079E47}" type="slidenum">
              <a:rPr spc="25" dirty="0"/>
              <a:t>‹#›</a:t>
            </a:fld>
            <a:endParaRPr spc="25" dirty="0"/>
          </a:p>
        </p:txBody>
      </p:sp>
    </p:spTree>
    <p:extLst>
      <p:ext uri="{BB962C8B-B14F-4D97-AF65-F5344CB8AC3E}">
        <p14:creationId xmlns:p14="http://schemas.microsoft.com/office/powerpoint/2010/main" val="3548554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0FF8B-DB3B-9D4B-BB18-EECBDAF216A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FD2150AC-ED92-C64D-9DAB-B3E46FB50C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EE192ECD-99C3-1544-A128-D25F88EF479F}"/>
              </a:ext>
            </a:extLst>
          </p:cNvPr>
          <p:cNvSpPr>
            <a:spLocks noGrp="1"/>
          </p:cNvSpPr>
          <p:nvPr>
            <p:ph type="dt" sz="half" idx="10"/>
          </p:nvPr>
        </p:nvSpPr>
        <p:spPr/>
        <p:txBody>
          <a:bodyPr/>
          <a:lstStyle/>
          <a:p>
            <a:fld id="{A1E11A6A-1721-7745-885A-4ABA4547E382}" type="datetime1">
              <a:t>16/09/2025</a:t>
            </a:fld>
            <a:endParaRPr lang="en-BE" dirty="0"/>
          </a:p>
        </p:txBody>
      </p:sp>
      <p:sp>
        <p:nvSpPr>
          <p:cNvPr id="5" name="Footer Placeholder 4">
            <a:extLst>
              <a:ext uri="{FF2B5EF4-FFF2-40B4-BE49-F238E27FC236}">
                <a16:creationId xmlns:a16="http://schemas.microsoft.com/office/drawing/2014/main" id="{754913DB-BB40-C142-AB86-6C8ECC2151EE}"/>
              </a:ext>
            </a:extLst>
          </p:cNvPr>
          <p:cNvSpPr>
            <a:spLocks noGrp="1"/>
          </p:cNvSpPr>
          <p:nvPr>
            <p:ph type="ftr" sz="quarter" idx="11"/>
          </p:nvPr>
        </p:nvSpPr>
        <p:spPr/>
        <p:txBody>
          <a:bodyPr/>
          <a:lstStyle/>
          <a:p>
            <a:r>
              <a:rPr lang="en-GB" dirty="0"/>
              <a:t>Presentation title</a:t>
            </a:r>
            <a:endParaRPr lang="en-BE" dirty="0"/>
          </a:p>
        </p:txBody>
      </p:sp>
      <p:sp>
        <p:nvSpPr>
          <p:cNvPr id="6" name="Slide Number Placeholder 5">
            <a:extLst>
              <a:ext uri="{FF2B5EF4-FFF2-40B4-BE49-F238E27FC236}">
                <a16:creationId xmlns:a16="http://schemas.microsoft.com/office/drawing/2014/main" id="{5BBC07D7-F094-BB45-A0B2-101B45FA47B1}"/>
              </a:ext>
            </a:extLst>
          </p:cNvPr>
          <p:cNvSpPr>
            <a:spLocks noGrp="1"/>
          </p:cNvSpPr>
          <p:nvPr>
            <p:ph type="sldNum" sz="quarter" idx="12"/>
          </p:nvPr>
        </p:nvSpPr>
        <p:spPr/>
        <p:txBody>
          <a:bodyPr/>
          <a:lstStyle/>
          <a:p>
            <a:fld id="{73A0EEE5-D7C8-134E-8566-B8063E6CCBBD}" type="slidenum">
              <a:t>‹#›</a:t>
            </a:fld>
            <a:endParaRPr lang="en-BE" dirty="0"/>
          </a:p>
        </p:txBody>
      </p:sp>
    </p:spTree>
    <p:extLst>
      <p:ext uri="{BB962C8B-B14F-4D97-AF65-F5344CB8AC3E}">
        <p14:creationId xmlns:p14="http://schemas.microsoft.com/office/powerpoint/2010/main" val="2560765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AD4E7-A8BB-7D77-84D8-1EB9DCF467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D873B91-6F97-3426-0F40-E4392BFE78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FC4C07-EB87-1AB4-69D8-613FD771BD45}"/>
              </a:ext>
            </a:extLst>
          </p:cNvPr>
          <p:cNvSpPr>
            <a:spLocks noGrp="1"/>
          </p:cNvSpPr>
          <p:nvPr>
            <p:ph type="dt" sz="half" idx="10"/>
          </p:nvPr>
        </p:nvSpPr>
        <p:spPr/>
        <p:txBody>
          <a:bodyPr/>
          <a:lstStyle/>
          <a:p>
            <a:fld id="{859CBE42-86C6-4101-BC56-83DF83A223F4}" type="datetimeFigureOut">
              <a:rPr lang="en-GB" smtClean="0"/>
              <a:t>16/09/2025</a:t>
            </a:fld>
            <a:endParaRPr lang="en-GB"/>
          </a:p>
        </p:txBody>
      </p:sp>
      <p:sp>
        <p:nvSpPr>
          <p:cNvPr id="5" name="Footer Placeholder 4">
            <a:extLst>
              <a:ext uri="{FF2B5EF4-FFF2-40B4-BE49-F238E27FC236}">
                <a16:creationId xmlns:a16="http://schemas.microsoft.com/office/drawing/2014/main" id="{AAC43C48-7A11-8940-FB6A-02DDC808CE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AE8774-1766-3738-9D52-6E0E5F79BD1C}"/>
              </a:ext>
            </a:extLst>
          </p:cNvPr>
          <p:cNvSpPr>
            <a:spLocks noGrp="1"/>
          </p:cNvSpPr>
          <p:nvPr>
            <p:ph type="sldNum" sz="quarter" idx="12"/>
          </p:nvPr>
        </p:nvSpPr>
        <p:spPr/>
        <p:txBody>
          <a:bodyPr/>
          <a:lstStyle/>
          <a:p>
            <a:fld id="{08CEC562-D2CA-4717-8664-97CB44D78131}" type="slidenum">
              <a:rPr lang="en-GB" smtClean="0"/>
              <a:t>‹#›</a:t>
            </a:fld>
            <a:endParaRPr lang="en-GB"/>
          </a:p>
        </p:txBody>
      </p:sp>
    </p:spTree>
    <p:extLst>
      <p:ext uri="{BB962C8B-B14F-4D97-AF65-F5344CB8AC3E}">
        <p14:creationId xmlns:p14="http://schemas.microsoft.com/office/powerpoint/2010/main" val="3365780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5D1C2-2D75-2FB0-44FD-FA23513AB0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423EDD6-703D-A2C6-47A6-492C99AFCE4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CB3C48-F0D8-6E80-7AAB-520FF4C179F0}"/>
              </a:ext>
            </a:extLst>
          </p:cNvPr>
          <p:cNvSpPr>
            <a:spLocks noGrp="1"/>
          </p:cNvSpPr>
          <p:nvPr>
            <p:ph type="dt" sz="half" idx="10"/>
          </p:nvPr>
        </p:nvSpPr>
        <p:spPr/>
        <p:txBody>
          <a:bodyPr/>
          <a:lstStyle/>
          <a:p>
            <a:fld id="{859CBE42-86C6-4101-BC56-83DF83A223F4}" type="datetimeFigureOut">
              <a:rPr lang="en-GB" smtClean="0"/>
              <a:t>16/09/2025</a:t>
            </a:fld>
            <a:endParaRPr lang="en-GB"/>
          </a:p>
        </p:txBody>
      </p:sp>
      <p:sp>
        <p:nvSpPr>
          <p:cNvPr id="5" name="Footer Placeholder 4">
            <a:extLst>
              <a:ext uri="{FF2B5EF4-FFF2-40B4-BE49-F238E27FC236}">
                <a16:creationId xmlns:a16="http://schemas.microsoft.com/office/drawing/2014/main" id="{E6C5F174-7116-D952-B187-01ED8A07C8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DD8074-3D23-BBBE-A854-1AD9A9BE83E1}"/>
              </a:ext>
            </a:extLst>
          </p:cNvPr>
          <p:cNvSpPr>
            <a:spLocks noGrp="1"/>
          </p:cNvSpPr>
          <p:nvPr>
            <p:ph type="sldNum" sz="quarter" idx="12"/>
          </p:nvPr>
        </p:nvSpPr>
        <p:spPr/>
        <p:txBody>
          <a:bodyPr/>
          <a:lstStyle/>
          <a:p>
            <a:fld id="{08CEC562-D2CA-4717-8664-97CB44D78131}" type="slidenum">
              <a:rPr lang="en-GB" smtClean="0"/>
              <a:t>‹#›</a:t>
            </a:fld>
            <a:endParaRPr lang="en-GB"/>
          </a:p>
        </p:txBody>
      </p:sp>
    </p:spTree>
    <p:extLst>
      <p:ext uri="{BB962C8B-B14F-4D97-AF65-F5344CB8AC3E}">
        <p14:creationId xmlns:p14="http://schemas.microsoft.com/office/powerpoint/2010/main" val="1080085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F8830-6805-B80C-ED0A-249170D93B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222A42-E0B6-9437-A35F-FD2501A33F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C5215FE-8670-13D7-FEDB-D2C1364DCE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4B39CB9-BDCB-7B10-0DDA-EB667728D0B1}"/>
              </a:ext>
            </a:extLst>
          </p:cNvPr>
          <p:cNvSpPr>
            <a:spLocks noGrp="1"/>
          </p:cNvSpPr>
          <p:nvPr>
            <p:ph type="dt" sz="half" idx="10"/>
          </p:nvPr>
        </p:nvSpPr>
        <p:spPr/>
        <p:txBody>
          <a:bodyPr/>
          <a:lstStyle/>
          <a:p>
            <a:fld id="{859CBE42-86C6-4101-BC56-83DF83A223F4}" type="datetimeFigureOut">
              <a:rPr lang="en-GB" smtClean="0"/>
              <a:t>16/09/2025</a:t>
            </a:fld>
            <a:endParaRPr lang="en-GB"/>
          </a:p>
        </p:txBody>
      </p:sp>
      <p:sp>
        <p:nvSpPr>
          <p:cNvPr id="6" name="Footer Placeholder 5">
            <a:extLst>
              <a:ext uri="{FF2B5EF4-FFF2-40B4-BE49-F238E27FC236}">
                <a16:creationId xmlns:a16="http://schemas.microsoft.com/office/drawing/2014/main" id="{FAAA3431-35A4-76C1-B8E2-40A028B64A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013CF3-266C-A699-BB89-52CF3CFB227E}"/>
              </a:ext>
            </a:extLst>
          </p:cNvPr>
          <p:cNvSpPr>
            <a:spLocks noGrp="1"/>
          </p:cNvSpPr>
          <p:nvPr>
            <p:ph type="sldNum" sz="quarter" idx="12"/>
          </p:nvPr>
        </p:nvSpPr>
        <p:spPr/>
        <p:txBody>
          <a:bodyPr/>
          <a:lstStyle/>
          <a:p>
            <a:fld id="{08CEC562-D2CA-4717-8664-97CB44D78131}" type="slidenum">
              <a:rPr lang="en-GB" smtClean="0"/>
              <a:t>‹#›</a:t>
            </a:fld>
            <a:endParaRPr lang="en-GB"/>
          </a:p>
        </p:txBody>
      </p:sp>
    </p:spTree>
    <p:extLst>
      <p:ext uri="{BB962C8B-B14F-4D97-AF65-F5344CB8AC3E}">
        <p14:creationId xmlns:p14="http://schemas.microsoft.com/office/powerpoint/2010/main" val="2393751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41878-E28C-C9A4-B54C-FFD5CA79667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E2F6712-7765-B266-70C1-6DD29E5BA3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042B3A-3345-F118-8FB8-CCFF6795E6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C91B9A8-5EA0-77ED-2E5E-34F25C9218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82ADF1-EADD-2F08-72F3-AF0124DE11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3023A29-77D3-828C-E82F-8F8EFF5A1738}"/>
              </a:ext>
            </a:extLst>
          </p:cNvPr>
          <p:cNvSpPr>
            <a:spLocks noGrp="1"/>
          </p:cNvSpPr>
          <p:nvPr>
            <p:ph type="dt" sz="half" idx="10"/>
          </p:nvPr>
        </p:nvSpPr>
        <p:spPr/>
        <p:txBody>
          <a:bodyPr/>
          <a:lstStyle/>
          <a:p>
            <a:fld id="{859CBE42-86C6-4101-BC56-83DF83A223F4}" type="datetimeFigureOut">
              <a:rPr lang="en-GB" smtClean="0"/>
              <a:t>16/09/2025</a:t>
            </a:fld>
            <a:endParaRPr lang="en-GB"/>
          </a:p>
        </p:txBody>
      </p:sp>
      <p:sp>
        <p:nvSpPr>
          <p:cNvPr id="8" name="Footer Placeholder 7">
            <a:extLst>
              <a:ext uri="{FF2B5EF4-FFF2-40B4-BE49-F238E27FC236}">
                <a16:creationId xmlns:a16="http://schemas.microsoft.com/office/drawing/2014/main" id="{15C8942C-F73B-B42F-557D-B9313DDB344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7EA677C-B780-17F6-58A2-BFAD7FA1909D}"/>
              </a:ext>
            </a:extLst>
          </p:cNvPr>
          <p:cNvSpPr>
            <a:spLocks noGrp="1"/>
          </p:cNvSpPr>
          <p:nvPr>
            <p:ph type="sldNum" sz="quarter" idx="12"/>
          </p:nvPr>
        </p:nvSpPr>
        <p:spPr/>
        <p:txBody>
          <a:bodyPr/>
          <a:lstStyle/>
          <a:p>
            <a:fld id="{08CEC562-D2CA-4717-8664-97CB44D78131}" type="slidenum">
              <a:rPr lang="en-GB" smtClean="0"/>
              <a:t>‹#›</a:t>
            </a:fld>
            <a:endParaRPr lang="en-GB"/>
          </a:p>
        </p:txBody>
      </p:sp>
    </p:spTree>
    <p:extLst>
      <p:ext uri="{BB962C8B-B14F-4D97-AF65-F5344CB8AC3E}">
        <p14:creationId xmlns:p14="http://schemas.microsoft.com/office/powerpoint/2010/main" val="723301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73E1-DF11-1570-69E5-D30D8CCAC22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C7DF055-AB62-E28F-8A06-86B20843BC2B}"/>
              </a:ext>
            </a:extLst>
          </p:cNvPr>
          <p:cNvSpPr>
            <a:spLocks noGrp="1"/>
          </p:cNvSpPr>
          <p:nvPr>
            <p:ph type="dt" sz="half" idx="10"/>
          </p:nvPr>
        </p:nvSpPr>
        <p:spPr/>
        <p:txBody>
          <a:bodyPr/>
          <a:lstStyle/>
          <a:p>
            <a:fld id="{859CBE42-86C6-4101-BC56-83DF83A223F4}" type="datetimeFigureOut">
              <a:rPr lang="en-GB" smtClean="0"/>
              <a:t>16/09/2025</a:t>
            </a:fld>
            <a:endParaRPr lang="en-GB"/>
          </a:p>
        </p:txBody>
      </p:sp>
      <p:sp>
        <p:nvSpPr>
          <p:cNvPr id="4" name="Footer Placeholder 3">
            <a:extLst>
              <a:ext uri="{FF2B5EF4-FFF2-40B4-BE49-F238E27FC236}">
                <a16:creationId xmlns:a16="http://schemas.microsoft.com/office/drawing/2014/main" id="{668CF65F-3E75-545C-BCC8-C6C86AC9199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F490DE2-5B3F-DA60-D987-5B2E0FADFD04}"/>
              </a:ext>
            </a:extLst>
          </p:cNvPr>
          <p:cNvSpPr>
            <a:spLocks noGrp="1"/>
          </p:cNvSpPr>
          <p:nvPr>
            <p:ph type="sldNum" sz="quarter" idx="12"/>
          </p:nvPr>
        </p:nvSpPr>
        <p:spPr/>
        <p:txBody>
          <a:bodyPr/>
          <a:lstStyle/>
          <a:p>
            <a:fld id="{08CEC562-D2CA-4717-8664-97CB44D78131}" type="slidenum">
              <a:rPr lang="en-GB" smtClean="0"/>
              <a:t>‹#›</a:t>
            </a:fld>
            <a:endParaRPr lang="en-GB"/>
          </a:p>
        </p:txBody>
      </p:sp>
    </p:spTree>
    <p:extLst>
      <p:ext uri="{BB962C8B-B14F-4D97-AF65-F5344CB8AC3E}">
        <p14:creationId xmlns:p14="http://schemas.microsoft.com/office/powerpoint/2010/main" val="1214488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8C6DCE-FA9E-0D14-0873-37CCC1B77328}"/>
              </a:ext>
            </a:extLst>
          </p:cNvPr>
          <p:cNvSpPr>
            <a:spLocks noGrp="1"/>
          </p:cNvSpPr>
          <p:nvPr>
            <p:ph type="dt" sz="half" idx="10"/>
          </p:nvPr>
        </p:nvSpPr>
        <p:spPr/>
        <p:txBody>
          <a:bodyPr/>
          <a:lstStyle/>
          <a:p>
            <a:fld id="{859CBE42-86C6-4101-BC56-83DF83A223F4}" type="datetimeFigureOut">
              <a:rPr lang="en-GB" smtClean="0"/>
              <a:t>16/09/2025</a:t>
            </a:fld>
            <a:endParaRPr lang="en-GB"/>
          </a:p>
        </p:txBody>
      </p:sp>
      <p:sp>
        <p:nvSpPr>
          <p:cNvPr id="3" name="Footer Placeholder 2">
            <a:extLst>
              <a:ext uri="{FF2B5EF4-FFF2-40B4-BE49-F238E27FC236}">
                <a16:creationId xmlns:a16="http://schemas.microsoft.com/office/drawing/2014/main" id="{C0C58FCA-F8CB-4BB5-F9BF-37E05A487F6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47B6F7A-AA75-6CD1-1185-A076A0CDEFF6}"/>
              </a:ext>
            </a:extLst>
          </p:cNvPr>
          <p:cNvSpPr>
            <a:spLocks noGrp="1"/>
          </p:cNvSpPr>
          <p:nvPr>
            <p:ph type="sldNum" sz="quarter" idx="12"/>
          </p:nvPr>
        </p:nvSpPr>
        <p:spPr/>
        <p:txBody>
          <a:bodyPr/>
          <a:lstStyle/>
          <a:p>
            <a:fld id="{08CEC562-D2CA-4717-8664-97CB44D78131}" type="slidenum">
              <a:rPr lang="en-GB" smtClean="0"/>
              <a:t>‹#›</a:t>
            </a:fld>
            <a:endParaRPr lang="en-GB"/>
          </a:p>
        </p:txBody>
      </p:sp>
    </p:spTree>
    <p:extLst>
      <p:ext uri="{BB962C8B-B14F-4D97-AF65-F5344CB8AC3E}">
        <p14:creationId xmlns:p14="http://schemas.microsoft.com/office/powerpoint/2010/main" val="706904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76247-52DC-1E4E-FBE1-0B089896F7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6CD2B2D-78D5-EB44-D0C4-07D0D2AF4E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988D860-A003-C6B2-1270-25ECA00430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B80498-3586-2605-D42F-60AF4CC86EE7}"/>
              </a:ext>
            </a:extLst>
          </p:cNvPr>
          <p:cNvSpPr>
            <a:spLocks noGrp="1"/>
          </p:cNvSpPr>
          <p:nvPr>
            <p:ph type="dt" sz="half" idx="10"/>
          </p:nvPr>
        </p:nvSpPr>
        <p:spPr/>
        <p:txBody>
          <a:bodyPr/>
          <a:lstStyle/>
          <a:p>
            <a:fld id="{859CBE42-86C6-4101-BC56-83DF83A223F4}" type="datetimeFigureOut">
              <a:rPr lang="en-GB" smtClean="0"/>
              <a:t>16/09/2025</a:t>
            </a:fld>
            <a:endParaRPr lang="en-GB"/>
          </a:p>
        </p:txBody>
      </p:sp>
      <p:sp>
        <p:nvSpPr>
          <p:cNvPr id="6" name="Footer Placeholder 5">
            <a:extLst>
              <a:ext uri="{FF2B5EF4-FFF2-40B4-BE49-F238E27FC236}">
                <a16:creationId xmlns:a16="http://schemas.microsoft.com/office/drawing/2014/main" id="{6A7A2BD6-6672-6AD8-D647-5CE3E6C1B9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69DEF8-975B-1761-8E55-4C35B7D3BEBA}"/>
              </a:ext>
            </a:extLst>
          </p:cNvPr>
          <p:cNvSpPr>
            <a:spLocks noGrp="1"/>
          </p:cNvSpPr>
          <p:nvPr>
            <p:ph type="sldNum" sz="quarter" idx="12"/>
          </p:nvPr>
        </p:nvSpPr>
        <p:spPr/>
        <p:txBody>
          <a:bodyPr/>
          <a:lstStyle/>
          <a:p>
            <a:fld id="{08CEC562-D2CA-4717-8664-97CB44D78131}" type="slidenum">
              <a:rPr lang="en-GB" smtClean="0"/>
              <a:t>‹#›</a:t>
            </a:fld>
            <a:endParaRPr lang="en-GB"/>
          </a:p>
        </p:txBody>
      </p:sp>
    </p:spTree>
    <p:extLst>
      <p:ext uri="{BB962C8B-B14F-4D97-AF65-F5344CB8AC3E}">
        <p14:creationId xmlns:p14="http://schemas.microsoft.com/office/powerpoint/2010/main" val="2936670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E04FC-70BE-DF1A-9DBF-8239878F28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EF3CC9-AF56-C626-B431-B7F0052063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55034DE-7054-83E0-CD4D-B0996E875F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B385AE-C711-DCC2-C24F-8B209427CBBE}"/>
              </a:ext>
            </a:extLst>
          </p:cNvPr>
          <p:cNvSpPr>
            <a:spLocks noGrp="1"/>
          </p:cNvSpPr>
          <p:nvPr>
            <p:ph type="dt" sz="half" idx="10"/>
          </p:nvPr>
        </p:nvSpPr>
        <p:spPr/>
        <p:txBody>
          <a:bodyPr/>
          <a:lstStyle/>
          <a:p>
            <a:fld id="{859CBE42-86C6-4101-BC56-83DF83A223F4}" type="datetimeFigureOut">
              <a:rPr lang="en-GB" smtClean="0"/>
              <a:t>16/09/2025</a:t>
            </a:fld>
            <a:endParaRPr lang="en-GB"/>
          </a:p>
        </p:txBody>
      </p:sp>
      <p:sp>
        <p:nvSpPr>
          <p:cNvPr id="6" name="Footer Placeholder 5">
            <a:extLst>
              <a:ext uri="{FF2B5EF4-FFF2-40B4-BE49-F238E27FC236}">
                <a16:creationId xmlns:a16="http://schemas.microsoft.com/office/drawing/2014/main" id="{9C4D1D7D-4842-28FE-1F68-27FE95BFF3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7B002B-BF47-5F4D-8FF7-F6AB1EBAE276}"/>
              </a:ext>
            </a:extLst>
          </p:cNvPr>
          <p:cNvSpPr>
            <a:spLocks noGrp="1"/>
          </p:cNvSpPr>
          <p:nvPr>
            <p:ph type="sldNum" sz="quarter" idx="12"/>
          </p:nvPr>
        </p:nvSpPr>
        <p:spPr/>
        <p:txBody>
          <a:bodyPr/>
          <a:lstStyle/>
          <a:p>
            <a:fld id="{08CEC562-D2CA-4717-8664-97CB44D78131}" type="slidenum">
              <a:rPr lang="en-GB" smtClean="0"/>
              <a:t>‹#›</a:t>
            </a:fld>
            <a:endParaRPr lang="en-GB"/>
          </a:p>
        </p:txBody>
      </p:sp>
    </p:spTree>
    <p:extLst>
      <p:ext uri="{BB962C8B-B14F-4D97-AF65-F5344CB8AC3E}">
        <p14:creationId xmlns:p14="http://schemas.microsoft.com/office/powerpoint/2010/main" val="749171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E54742-BBCC-1914-4DD8-DD8BD43A28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053BF8-E266-11FA-23F7-20A80AE8D6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69402F-0512-D7B9-6F3F-09442A9E3A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59CBE42-86C6-4101-BC56-83DF83A223F4}" type="datetimeFigureOut">
              <a:rPr lang="en-GB" smtClean="0"/>
              <a:t>16/09/2025</a:t>
            </a:fld>
            <a:endParaRPr lang="en-GB"/>
          </a:p>
        </p:txBody>
      </p:sp>
      <p:sp>
        <p:nvSpPr>
          <p:cNvPr id="5" name="Footer Placeholder 4">
            <a:extLst>
              <a:ext uri="{FF2B5EF4-FFF2-40B4-BE49-F238E27FC236}">
                <a16:creationId xmlns:a16="http://schemas.microsoft.com/office/drawing/2014/main" id="{348871F0-212A-948C-513C-6BD1BF3726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C9D1689-26E1-8C0E-DFF6-A34DA9FCB4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8CEC562-D2CA-4717-8664-97CB44D78131}" type="slidenum">
              <a:rPr lang="en-GB" smtClean="0"/>
              <a:t>‹#›</a:t>
            </a:fld>
            <a:endParaRPr lang="en-GB"/>
          </a:p>
        </p:txBody>
      </p:sp>
    </p:spTree>
    <p:extLst>
      <p:ext uri="{BB962C8B-B14F-4D97-AF65-F5344CB8AC3E}">
        <p14:creationId xmlns:p14="http://schemas.microsoft.com/office/powerpoint/2010/main" val="354025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423659"/>
            <a:ext cx="12193905" cy="434340"/>
          </a:xfrm>
          <a:custGeom>
            <a:avLst/>
            <a:gdLst/>
            <a:ahLst/>
            <a:cxnLst/>
            <a:rect l="l" t="t" r="r" b="b"/>
            <a:pathLst>
              <a:path w="12193905" h="434340">
                <a:moveTo>
                  <a:pt x="12193523" y="0"/>
                </a:moveTo>
                <a:lnTo>
                  <a:pt x="0" y="0"/>
                </a:lnTo>
                <a:lnTo>
                  <a:pt x="0" y="434338"/>
                </a:lnTo>
                <a:lnTo>
                  <a:pt x="12193523" y="434338"/>
                </a:lnTo>
                <a:lnTo>
                  <a:pt x="12193523" y="0"/>
                </a:lnTo>
                <a:close/>
              </a:path>
            </a:pathLst>
          </a:custGeom>
          <a:solidFill>
            <a:srgbClr val="C73527"/>
          </a:solidFill>
        </p:spPr>
        <p:txBody>
          <a:bodyPr wrap="square" lIns="0" tIns="0" rIns="0" bIns="0" rtlCol="0"/>
          <a:lstStyle/>
          <a:p>
            <a:endParaRPr/>
          </a:p>
        </p:txBody>
      </p:sp>
      <p:sp>
        <p:nvSpPr>
          <p:cNvPr id="2" name="Holder 2"/>
          <p:cNvSpPr>
            <a:spLocks noGrp="1"/>
          </p:cNvSpPr>
          <p:nvPr>
            <p:ph type="title"/>
          </p:nvPr>
        </p:nvSpPr>
        <p:spPr>
          <a:xfrm>
            <a:off x="791209" y="117855"/>
            <a:ext cx="1399539" cy="695960"/>
          </a:xfrm>
          <a:prstGeom prst="rect">
            <a:avLst/>
          </a:prstGeom>
        </p:spPr>
        <p:txBody>
          <a:bodyPr wrap="square" lIns="0" tIns="0" rIns="0" bIns="0">
            <a:spAutoFit/>
          </a:bodyPr>
          <a:lstStyle>
            <a:lvl1pPr>
              <a:defRPr sz="4400" b="1" i="0">
                <a:solidFill>
                  <a:schemeClr val="bg1"/>
                </a:solidFill>
                <a:latin typeface="Calibri"/>
                <a:cs typeface="Calibri"/>
              </a:defRPr>
            </a:lvl1pPr>
          </a:lstStyle>
          <a:p>
            <a:endParaRPr/>
          </a:p>
        </p:txBody>
      </p:sp>
      <p:sp>
        <p:nvSpPr>
          <p:cNvPr id="3" name="Holder 3"/>
          <p:cNvSpPr>
            <a:spLocks noGrp="1"/>
          </p:cNvSpPr>
          <p:nvPr>
            <p:ph type="body" idx="1"/>
          </p:nvPr>
        </p:nvSpPr>
        <p:spPr>
          <a:xfrm>
            <a:off x="2056218" y="2176475"/>
            <a:ext cx="8085912" cy="2192020"/>
          </a:xfrm>
          <a:prstGeom prst="rect">
            <a:avLst/>
          </a:prstGeom>
        </p:spPr>
        <p:txBody>
          <a:bodyPr wrap="square" lIns="0" tIns="0" rIns="0" bIns="0">
            <a:spAutoFit/>
          </a:bodyPr>
          <a:lstStyle>
            <a:lvl1pPr>
              <a:defRPr sz="6000" b="1" i="0">
                <a:solidFill>
                  <a:schemeClr val="bg1"/>
                </a:solidFill>
                <a:latin typeface="Calibri"/>
                <a:cs typeface="Calibri"/>
              </a:defRPr>
            </a:lvl1pPr>
          </a:lstStyle>
          <a:p>
            <a:endParaRPr/>
          </a:p>
        </p:txBody>
      </p:sp>
      <p:sp>
        <p:nvSpPr>
          <p:cNvPr id="4" name="Holder 4"/>
          <p:cNvSpPr>
            <a:spLocks noGrp="1"/>
          </p:cNvSpPr>
          <p:nvPr>
            <p:ph type="ftr" sz="quarter" idx="5"/>
          </p:nvPr>
        </p:nvSpPr>
        <p:spPr>
          <a:xfrm>
            <a:off x="4147439" y="6377940"/>
            <a:ext cx="3903472"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17" y="6377940"/>
            <a:ext cx="28056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9/16/2025</a:t>
            </a:fld>
            <a:endParaRPr lang="en-US"/>
          </a:p>
        </p:txBody>
      </p:sp>
      <p:sp>
        <p:nvSpPr>
          <p:cNvPr id="6" name="Holder 6"/>
          <p:cNvSpPr>
            <a:spLocks noGrp="1"/>
          </p:cNvSpPr>
          <p:nvPr>
            <p:ph type="sldNum" sz="quarter" idx="7"/>
          </p:nvPr>
        </p:nvSpPr>
        <p:spPr>
          <a:xfrm>
            <a:off x="11073130" y="6477723"/>
            <a:ext cx="228600" cy="173354"/>
          </a:xfrm>
          <a:prstGeom prst="rect">
            <a:avLst/>
          </a:prstGeom>
        </p:spPr>
        <p:txBody>
          <a:bodyPr wrap="square" lIns="0" tIns="0" rIns="0" bIns="0">
            <a:spAutoFit/>
          </a:bodyPr>
          <a:lstStyle>
            <a:lvl1pPr>
              <a:defRPr sz="1150" b="0" i="0">
                <a:solidFill>
                  <a:srgbClr val="888888"/>
                </a:solidFill>
                <a:latin typeface="Calibri"/>
                <a:cs typeface="Calibri"/>
              </a:defRPr>
            </a:lvl1pPr>
          </a:lstStyle>
          <a:p>
            <a:pPr marL="38100">
              <a:lnSpc>
                <a:spcPts val="1190"/>
              </a:lnSpc>
            </a:pPr>
            <a:fld id="{81D60167-4931-47E6-BA6A-407CBD079E47}" type="slidenum">
              <a:rPr spc="25" dirty="0"/>
              <a:t>‹#›</a:t>
            </a:fld>
            <a:endParaRPr spc="25" dirty="0"/>
          </a:p>
        </p:txBody>
      </p:sp>
    </p:spTree>
    <p:extLst>
      <p:ext uri="{BB962C8B-B14F-4D97-AF65-F5344CB8AC3E}">
        <p14:creationId xmlns:p14="http://schemas.microsoft.com/office/powerpoint/2010/main" val="228187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news.industriall-europe.eu/documents/upload/2024/2/638441088680116076_industriAll_Europe_practical_recommendations_on_AI_Jan_2024_update_EN.pdf" TargetMode="External"/><Relationship Id="rId13" Type="http://schemas.openxmlformats.org/officeDocument/2006/relationships/hyperlink" Target="https://news.industriall-europe.eu/documents/upload/2024/2/638441089047844124_industriAll_Europe_practical_recommendations_on_AI__Jan_2024_update_PL.pdf" TargetMode="External"/><Relationship Id="rId18" Type="http://schemas.openxmlformats.org/officeDocument/2006/relationships/hyperlink" Target="https://news.industriall-europe.eu/documents/upload/2022/6/637897669985996238_dopted%20-%20All%20eyes%20on%20AI.%20Artificial%20Intelligence%20as%20a%20challenge%20for%20workers%20and%20their%20representatives%20-%20DE.pdf" TargetMode="External"/><Relationship Id="rId3" Type="http://schemas.openxmlformats.org/officeDocument/2006/relationships/hyperlink" Target="https://news.industriall-europe.eu/documents/upload/2024/12/638695215899108441_Adopted_-_Taming_AI_-_A_Trade_Union_AI_Strategy_-_DE.pdf" TargetMode="External"/><Relationship Id="rId21" Type="http://schemas.openxmlformats.org/officeDocument/2006/relationships/hyperlink" Target="https://eur01.safelinks.protection.outlook.com/?url=https%3A%2F%2Fnews.industriall-europe.eu%2Fcontent%2Fdocuments%2Fupload%2F2019%2F2%2F636849754506900075_Policy%2520Brief%2520-%2520Artificial%2520Intelligence.pdf&amp;data=05%7C01%7CJan.Brauburger%40industriall-europe.eu%7Ca866d658cffa4f05c7b108da9fc9aecf%7Caba971db37f44611ac7cfb9911ba2369%7C1%7C0%7C637997985825886872%7CUnknown%7CTWFpbGZsb3d8eyJWIjoiMC4wLjAwMDAiLCJQIjoiV2luMzIiLCJBTiI6Ik1haWwiLCJXVCI6Mn0%3D%7C3000%7C%7C%7C&amp;sdata=dnpY61KxrjBKAIPmlbheBc7FrFaeitc5hqLD3hnFkPA%3D&amp;reserved=0" TargetMode="External"/><Relationship Id="rId7" Type="http://schemas.openxmlformats.org/officeDocument/2006/relationships/hyperlink" Target="https://news.industriall-europe.eu/documents/upload/2024/10/638633937562235724_AI_Policy_Brief.pdf" TargetMode="External"/><Relationship Id="rId12" Type="http://schemas.openxmlformats.org/officeDocument/2006/relationships/hyperlink" Target="https://news.industriall-europe.eu/documents/upload/2024/2/638441087071799070_industriAll_Europe_recomendaciones_pr&#225;cticas_sobre_IA__Jan_2024_update_ES.pdf" TargetMode="External"/><Relationship Id="rId17" Type="http://schemas.openxmlformats.org/officeDocument/2006/relationships/hyperlink" Target="https://news.industriall-europe.eu/documents/upload/2023/7/638242381242430635_GDPR_EN7_FINAL.pdf" TargetMode="External"/><Relationship Id="rId25" Type="http://schemas.openxmlformats.org/officeDocument/2006/relationships/image" Target="../media/image17.png"/><Relationship Id="rId2" Type="http://schemas.openxmlformats.org/officeDocument/2006/relationships/notesSlide" Target="../notesSlides/notesSlide4.xml"/><Relationship Id="rId16" Type="http://schemas.openxmlformats.org/officeDocument/2006/relationships/hyperlink" Target="https://news.industriall-europe.eu/documents/upload/2024/2/638441087935515694_industriAll_Europe_practical_recommendations_on_AI_Jan_2024_update_SW.pdf" TargetMode="External"/><Relationship Id="rId20" Type="http://schemas.openxmlformats.org/officeDocument/2006/relationships/hyperlink" Target="https://news.industriall-europe.eu/documents/upload/2022/6/637897670612553525_dopted%20-%20All%20eyes%20on%20AI.%20Artificial%20Intelligence%20as%20a%20challenge%20for%20workers%20and%20their%20representatives%20-%20FR.pdf" TargetMode="External"/><Relationship Id="rId1" Type="http://schemas.openxmlformats.org/officeDocument/2006/relationships/slideLayout" Target="../slideLayouts/slideLayout2.xml"/><Relationship Id="rId6" Type="http://schemas.openxmlformats.org/officeDocument/2006/relationships/hyperlink" Target="https://news.industriall-europe.eu/Article/1159" TargetMode="External"/><Relationship Id="rId11" Type="http://schemas.openxmlformats.org/officeDocument/2006/relationships/hyperlink" Target="https://news.industriall-europe.eu/documents/upload/2024/2/638441088344680664_industriAll_Europe_practical_recommendations_on_AI_Jan_2024_update_IT.pdf" TargetMode="External"/><Relationship Id="rId24" Type="http://schemas.openxmlformats.org/officeDocument/2006/relationships/image" Target="../media/image5.png"/><Relationship Id="rId5" Type="http://schemas.openxmlformats.org/officeDocument/2006/relationships/hyperlink" Target="https://news.industriall-europe.eu/documents/upload/2024/12/638695216133413782_Adopted_-_Taming_AI_-_A_Trade_Union_AI_Strategy_-_FR.pdf" TargetMode="External"/><Relationship Id="rId15" Type="http://schemas.openxmlformats.org/officeDocument/2006/relationships/hyperlink" Target="https://news.industriall-europe.eu/documents/upload/2024/2/638441088159899770_industriAll_Europe_practical_recommendations_on_AI_Jan_2024_update_NL.pdf" TargetMode="External"/><Relationship Id="rId23" Type="http://schemas.openxmlformats.org/officeDocument/2006/relationships/hyperlink" Target="https://news.industriall-europe.eu/content/documents/upload/2021/9/637661806467382499_Report%20Digitalisation%20industriAll%20Europe%20-%20FINAL.pdf" TargetMode="External"/><Relationship Id="rId10" Type="http://schemas.openxmlformats.org/officeDocument/2006/relationships/hyperlink" Target="https://news.industriall-europe.eu/documents/upload/2024/2/638441088888082247_industriAll_Europe_practical_recommendations_on_AI_Jan_2024_update_DE.pdf" TargetMode="External"/><Relationship Id="rId19" Type="http://schemas.openxmlformats.org/officeDocument/2006/relationships/hyperlink" Target="https://news.industriall-europe.eu/documents/upload/2022/6/637897670199433879_dopted%20-%20All%20eyes%20on%20AI.%20Artificial%20Intelligence%20as%20a%20challenge%20for%20workers%20and%20their%20representatives%20-%20EN.pdf" TargetMode="External"/><Relationship Id="rId4" Type="http://schemas.openxmlformats.org/officeDocument/2006/relationships/hyperlink" Target="https://news.industriall-europe.eu/documents/upload/2024/12/638695216023571888_Adopted_-_Taming_AI_-_A_Trade_Union_AI_Strategy_-_EN.pdf" TargetMode="External"/><Relationship Id="rId9" Type="http://schemas.openxmlformats.org/officeDocument/2006/relationships/hyperlink" Target="https://news.industriall-europe.eu/documents/upload/2024/2/638441088517544516_industriAll_Europe_practical_recommendations_on_AI_Jan_2024_update_FR.pdf" TargetMode="External"/><Relationship Id="rId14" Type="http://schemas.openxmlformats.org/officeDocument/2006/relationships/hyperlink" Target="https://news.industriall-europe.eu/documents/upload/2024/2/638441089276759230_industriAll_Europe_practical_recommendations_on_AI___Jan_2024_update_CJ.pdf" TargetMode="External"/><Relationship Id="rId22" Type="http://schemas.openxmlformats.org/officeDocument/2006/relationships/hyperlink" Target="https://news.industriall-europe.eu/p/collective-bargaining-database"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hyperlink" Target="https://news.industriall-europe.eu/Article/1124" TargetMode="External"/><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news.industriall-europe.eu/p/proj-digitalisation" TargetMode="External"/><Relationship Id="rId5" Type="http://schemas.openxmlformats.org/officeDocument/2006/relationships/hyperlink" Target="https://news.industriall-europe.eu/Article/786" TargetMode="External"/><Relationship Id="rId4" Type="http://schemas.openxmlformats.org/officeDocument/2006/relationships/hyperlink" Target="https://news.industriall-europe.eu/Article/985" TargetMode="External"/><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hyperlink" Target="http://www.industriall-europe.e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16.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15.jp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www.uni-europa.org/news/a-database-of-ai-and-algorithmic-management-in-collective-bargaining-agreements/" TargetMode="External"/><Relationship Id="rId2" Type="http://schemas.openxmlformats.org/officeDocument/2006/relationships/hyperlink" Target="https://nc.ugt-fica.org/" TargetMode="External"/><Relationship Id="rId1" Type="http://schemas.openxmlformats.org/officeDocument/2006/relationships/slideLayout" Target="../slideLayouts/slideLayout1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E8518B-F0A6-9C4F-982C-F8DD2A6AC9FF}"/>
              </a:ext>
            </a:extLst>
          </p:cNvPr>
          <p:cNvPicPr>
            <a:picLocks noChangeAspect="1"/>
          </p:cNvPicPr>
          <p:nvPr/>
        </p:nvPicPr>
        <p:blipFill>
          <a:blip r:embed="rId3"/>
          <a:stretch>
            <a:fillRect/>
          </a:stretch>
        </p:blipFill>
        <p:spPr>
          <a:xfrm rot="10800000">
            <a:off x="0" y="1757983"/>
            <a:ext cx="12192000" cy="5128591"/>
          </a:xfrm>
          <a:prstGeom prst="rect">
            <a:avLst/>
          </a:prstGeom>
          <a:solidFill>
            <a:schemeClr val="accent2"/>
          </a:solidFill>
        </p:spPr>
      </p:pic>
      <p:pic>
        <p:nvPicPr>
          <p:cNvPr id="4" name="Picture 3">
            <a:extLst>
              <a:ext uri="{FF2B5EF4-FFF2-40B4-BE49-F238E27FC236}">
                <a16:creationId xmlns:a16="http://schemas.microsoft.com/office/drawing/2014/main" id="{1F8E7BDA-48FD-5A4C-BE12-08DE61271245}"/>
              </a:ext>
            </a:extLst>
          </p:cNvPr>
          <p:cNvPicPr>
            <a:picLocks noChangeAspect="1"/>
          </p:cNvPicPr>
          <p:nvPr/>
        </p:nvPicPr>
        <p:blipFill rotWithShape="1">
          <a:blip r:embed="rId4"/>
          <a:srcRect l="28" t="-3052" r="-28" b="29899"/>
          <a:stretch/>
        </p:blipFill>
        <p:spPr>
          <a:xfrm>
            <a:off x="321673" y="2262122"/>
            <a:ext cx="6197600" cy="4608000"/>
          </a:xfrm>
          <a:prstGeom prst="rect">
            <a:avLst/>
          </a:prstGeom>
        </p:spPr>
      </p:pic>
      <p:pic>
        <p:nvPicPr>
          <p:cNvPr id="5" name="Picture 4">
            <a:extLst>
              <a:ext uri="{FF2B5EF4-FFF2-40B4-BE49-F238E27FC236}">
                <a16:creationId xmlns:a16="http://schemas.microsoft.com/office/drawing/2014/main" id="{EDF260DA-81F6-734B-A4AE-9D0CBFF8B826}"/>
              </a:ext>
            </a:extLst>
          </p:cNvPr>
          <p:cNvPicPr>
            <a:picLocks noChangeAspect="1"/>
          </p:cNvPicPr>
          <p:nvPr/>
        </p:nvPicPr>
        <p:blipFill>
          <a:blip r:embed="rId5"/>
          <a:srcRect/>
          <a:stretch/>
        </p:blipFill>
        <p:spPr>
          <a:xfrm>
            <a:off x="7602528" y="632641"/>
            <a:ext cx="3908864" cy="925098"/>
          </a:xfrm>
          <a:prstGeom prst="rect">
            <a:avLst/>
          </a:prstGeom>
        </p:spPr>
      </p:pic>
      <p:sp>
        <p:nvSpPr>
          <p:cNvPr id="6" name="Rectangle 5">
            <a:extLst>
              <a:ext uri="{FF2B5EF4-FFF2-40B4-BE49-F238E27FC236}">
                <a16:creationId xmlns:a16="http://schemas.microsoft.com/office/drawing/2014/main" id="{F49FD86B-5480-FB43-8A07-3FFD27705C2B}"/>
              </a:ext>
            </a:extLst>
          </p:cNvPr>
          <p:cNvSpPr/>
          <p:nvPr/>
        </p:nvSpPr>
        <p:spPr>
          <a:xfrm>
            <a:off x="9134671" y="5735637"/>
            <a:ext cx="2563686" cy="400110"/>
          </a:xfrm>
          <a:prstGeom prst="rect">
            <a:avLst/>
          </a:prstGeom>
        </p:spPr>
        <p:txBody>
          <a:bodyPr wrap="square">
            <a:spAutoFit/>
          </a:bodyPr>
          <a:lstStyle/>
          <a:p>
            <a:pPr marL="12700">
              <a:lnSpc>
                <a:spcPct val="100000"/>
              </a:lnSpc>
              <a:spcBef>
                <a:spcPts val="100"/>
              </a:spcBef>
            </a:pPr>
            <a:r>
              <a:rPr lang="en-GB" sz="2000" u="sng" spc="-10" dirty="0">
                <a:solidFill>
                  <a:schemeClr val="bg1"/>
                </a:solidFill>
                <a:uFill>
                  <a:solidFill>
                    <a:srgbClr val="0462C1"/>
                  </a:solidFill>
                </a:uFill>
                <a:latin typeface="Calibri Light"/>
                <a:cs typeface="Calibri Light"/>
              </a:rPr>
              <a:t>industriall-europe.eu</a:t>
            </a:r>
            <a:endParaRPr lang="en-GB" sz="2000" u="sng" dirty="0">
              <a:solidFill>
                <a:schemeClr val="bg1"/>
              </a:solidFill>
              <a:latin typeface="Calibri Light"/>
              <a:cs typeface="Calibri Light"/>
            </a:endParaRPr>
          </a:p>
        </p:txBody>
      </p:sp>
      <p:sp>
        <p:nvSpPr>
          <p:cNvPr id="9" name="Rectangle 8">
            <a:extLst>
              <a:ext uri="{FF2B5EF4-FFF2-40B4-BE49-F238E27FC236}">
                <a16:creationId xmlns:a16="http://schemas.microsoft.com/office/drawing/2014/main" id="{A845C77B-5E32-B34A-890B-15D54A973EA1}"/>
              </a:ext>
            </a:extLst>
          </p:cNvPr>
          <p:cNvSpPr/>
          <p:nvPr/>
        </p:nvSpPr>
        <p:spPr>
          <a:xfrm>
            <a:off x="0" y="0"/>
            <a:ext cx="12192000" cy="436563"/>
          </a:xfrm>
          <a:prstGeom prst="rect">
            <a:avLst/>
          </a:prstGeom>
          <a:solidFill>
            <a:srgbClr val="C83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2" name="Title 1">
            <a:extLst>
              <a:ext uri="{FF2B5EF4-FFF2-40B4-BE49-F238E27FC236}">
                <a16:creationId xmlns:a16="http://schemas.microsoft.com/office/drawing/2014/main" id="{7CFA40B4-2813-4E4A-BA34-EDDCC63EF1DD}"/>
              </a:ext>
            </a:extLst>
          </p:cNvPr>
          <p:cNvSpPr>
            <a:spLocks noGrp="1"/>
          </p:cNvSpPr>
          <p:nvPr>
            <p:ph type="ctrTitle"/>
          </p:nvPr>
        </p:nvSpPr>
        <p:spPr>
          <a:xfrm>
            <a:off x="1524000" y="1122363"/>
            <a:ext cx="9144000" cy="3291854"/>
          </a:xfrm>
        </p:spPr>
        <p:txBody>
          <a:bodyPr>
            <a:normAutofit/>
          </a:bodyPr>
          <a:lstStyle/>
          <a:p>
            <a:r>
              <a:rPr lang="en-US" b="1" dirty="0" err="1">
                <a:solidFill>
                  <a:schemeClr val="bg1"/>
                </a:solidFill>
                <a:latin typeface="Calibri" panose="020F0502020204030204" pitchFamily="34" charset="0"/>
                <a:cs typeface="Calibri" panose="020F0502020204030204" pitchFamily="34" charset="0"/>
              </a:rPr>
              <a:t>L’intelligence</a:t>
            </a:r>
            <a:r>
              <a:rPr lang="en-US" b="1" dirty="0">
                <a:solidFill>
                  <a:schemeClr val="bg1"/>
                </a:solidFill>
                <a:latin typeface="Calibri" panose="020F0502020204030204" pitchFamily="34" charset="0"/>
                <a:cs typeface="Calibri" panose="020F0502020204030204" pitchFamily="34" charset="0"/>
              </a:rPr>
              <a:t> </a:t>
            </a:r>
            <a:r>
              <a:rPr lang="en-US" b="1" dirty="0" err="1">
                <a:solidFill>
                  <a:schemeClr val="bg1"/>
                </a:solidFill>
                <a:latin typeface="Calibri" panose="020F0502020204030204" pitchFamily="34" charset="0"/>
                <a:cs typeface="Calibri" panose="020F0502020204030204" pitchFamily="34" charset="0"/>
              </a:rPr>
              <a:t>artificielle</a:t>
            </a:r>
            <a:r>
              <a:rPr lang="en-US" b="1" dirty="0">
                <a:solidFill>
                  <a:schemeClr val="bg1"/>
                </a:solidFill>
                <a:latin typeface="Calibri" panose="020F0502020204030204" pitchFamily="34" charset="0"/>
                <a:cs typeface="Calibri" panose="020F0502020204030204" pitchFamily="34" charset="0"/>
              </a:rPr>
              <a:t> chez industriAll Europe</a:t>
            </a:r>
            <a:endParaRPr lang="en-BE" b="1" dirty="0">
              <a:solidFill>
                <a:schemeClr val="bg1"/>
              </a:solidFill>
              <a:latin typeface="Calibri" panose="020F0502020204030204" pitchFamily="34" charset="0"/>
              <a:cs typeface="Calibri" panose="020F0502020204030204" pitchFamily="34" charset="0"/>
            </a:endParaRPr>
          </a:p>
        </p:txBody>
      </p:sp>
      <p:sp>
        <p:nvSpPr>
          <p:cNvPr id="7" name="Subtitle 6">
            <a:extLst>
              <a:ext uri="{FF2B5EF4-FFF2-40B4-BE49-F238E27FC236}">
                <a16:creationId xmlns:a16="http://schemas.microsoft.com/office/drawing/2014/main" id="{4721B69A-D0D3-C2D1-7372-C78F3E6F5FD8}"/>
              </a:ext>
            </a:extLst>
          </p:cNvPr>
          <p:cNvSpPr>
            <a:spLocks noGrp="1"/>
          </p:cNvSpPr>
          <p:nvPr>
            <p:ph type="subTitle" idx="1"/>
          </p:nvPr>
        </p:nvSpPr>
        <p:spPr>
          <a:xfrm>
            <a:off x="1524000" y="4580690"/>
            <a:ext cx="9144000" cy="677109"/>
          </a:xfrm>
        </p:spPr>
        <p:txBody>
          <a:bodyPr/>
          <a:lstStyle/>
          <a:p>
            <a:r>
              <a:rPr lang="en-GB" dirty="0">
                <a:solidFill>
                  <a:schemeClr val="bg1"/>
                </a:solidFill>
              </a:rPr>
              <a:t> 26  </a:t>
            </a:r>
            <a:r>
              <a:rPr lang="en-GB" dirty="0" err="1">
                <a:solidFill>
                  <a:schemeClr val="bg1"/>
                </a:solidFill>
              </a:rPr>
              <a:t>septembre</a:t>
            </a:r>
            <a:r>
              <a:rPr lang="en-GB" dirty="0">
                <a:solidFill>
                  <a:schemeClr val="bg1"/>
                </a:solidFill>
              </a:rPr>
              <a:t> 2025</a:t>
            </a:r>
          </a:p>
        </p:txBody>
      </p:sp>
      <p:sp>
        <p:nvSpPr>
          <p:cNvPr id="3" name="TextBox 2">
            <a:extLst>
              <a:ext uri="{FF2B5EF4-FFF2-40B4-BE49-F238E27FC236}">
                <a16:creationId xmlns:a16="http://schemas.microsoft.com/office/drawing/2014/main" id="{0C9F9B0A-D6F1-08D7-4457-5F7F7577A59D}"/>
              </a:ext>
            </a:extLst>
          </p:cNvPr>
          <p:cNvSpPr txBox="1"/>
          <p:nvPr/>
        </p:nvSpPr>
        <p:spPr>
          <a:xfrm>
            <a:off x="762000" y="5486400"/>
            <a:ext cx="3887411" cy="677108"/>
          </a:xfrm>
          <a:prstGeom prst="rect">
            <a:avLst/>
          </a:prstGeom>
          <a:noFill/>
        </p:spPr>
        <p:txBody>
          <a:bodyPr wrap="none" rtlCol="0">
            <a:spAutoFit/>
          </a:bodyPr>
          <a:lstStyle/>
          <a:p>
            <a:r>
              <a:rPr lang="en-GB" sz="2000" b="1" dirty="0">
                <a:solidFill>
                  <a:schemeClr val="bg1"/>
                </a:solidFill>
              </a:rPr>
              <a:t>Patricia Velicu</a:t>
            </a:r>
          </a:p>
          <a:p>
            <a:r>
              <a:rPr lang="en-GB" dirty="0">
                <a:solidFill>
                  <a:schemeClr val="bg1"/>
                </a:solidFill>
              </a:rPr>
              <a:t>Patricia.Velicu@industriall-Europe.eu</a:t>
            </a:r>
          </a:p>
        </p:txBody>
      </p:sp>
    </p:spTree>
    <p:extLst>
      <p:ext uri="{BB962C8B-B14F-4D97-AF65-F5344CB8AC3E}">
        <p14:creationId xmlns:p14="http://schemas.microsoft.com/office/powerpoint/2010/main" val="3120666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AA9B6-F5D6-50BA-8C2D-5F928EEE51EF}"/>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27A8AC41-9A31-FB54-E74D-56C7FA47352B}"/>
              </a:ext>
            </a:extLst>
          </p:cNvPr>
          <p:cNvSpPr txBox="1"/>
          <p:nvPr/>
        </p:nvSpPr>
        <p:spPr>
          <a:xfrm>
            <a:off x="930046" y="6550635"/>
            <a:ext cx="1524919" cy="189796"/>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fr-BE" sz="1150" b="0" i="0" u="none" strike="noStrike" kern="1200" cap="none" spc="-15" normalizeH="0" baseline="0" noProof="0" dirty="0" err="1">
                <a:ln>
                  <a:noFill/>
                </a:ln>
                <a:solidFill>
                  <a:srgbClr val="FFFFFF"/>
                </a:solidFill>
                <a:effectLst/>
                <a:uLnTx/>
                <a:uFillTx/>
                <a:latin typeface="Calibri"/>
                <a:ea typeface="+mn-ea"/>
                <a:cs typeface="Calibri"/>
              </a:rPr>
              <a:t>Intelligenc</a:t>
            </a:r>
            <a:r>
              <a:rPr lang="fr-BE" sz="1150" spc="-15" dirty="0">
                <a:solidFill>
                  <a:srgbClr val="FFFFFF"/>
                </a:solidFill>
                <a:latin typeface="Calibri"/>
                <a:cs typeface="Calibri"/>
              </a:rPr>
              <a:t>e artificielle</a:t>
            </a:r>
            <a:endParaRPr kumimoji="0" sz="115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4" name="object 4">
            <a:extLst>
              <a:ext uri="{FF2B5EF4-FFF2-40B4-BE49-F238E27FC236}">
                <a16:creationId xmlns:a16="http://schemas.microsoft.com/office/drawing/2014/main" id="{5890B1D9-AA76-6FE0-F9C6-FFE369621979}"/>
              </a:ext>
            </a:extLst>
          </p:cNvPr>
          <p:cNvSpPr txBox="1">
            <a:spLocks noGrp="1"/>
          </p:cNvSpPr>
          <p:nvPr>
            <p:ph type="title"/>
          </p:nvPr>
        </p:nvSpPr>
        <p:spPr>
          <a:xfrm>
            <a:off x="916939" y="172720"/>
            <a:ext cx="2417445" cy="756920"/>
          </a:xfrm>
          <a:prstGeom prst="rect">
            <a:avLst/>
          </a:prstGeom>
        </p:spPr>
        <p:txBody>
          <a:bodyPr vert="horz" wrap="square" lIns="0" tIns="12700" rIns="0" bIns="0" rtlCol="0">
            <a:spAutoFit/>
          </a:bodyPr>
          <a:lstStyle/>
          <a:p>
            <a:pPr marL="12700">
              <a:lnSpc>
                <a:spcPct val="100000"/>
              </a:lnSpc>
              <a:spcBef>
                <a:spcPts val="100"/>
              </a:spcBef>
            </a:pPr>
            <a:r>
              <a:rPr sz="4800" spc="-15" dirty="0">
                <a:solidFill>
                  <a:srgbClr val="C73727"/>
                </a:solidFill>
              </a:rPr>
              <a:t>Ex</a:t>
            </a:r>
            <a:r>
              <a:rPr lang="fr-BE" sz="4800" spc="-15" dirty="0">
                <a:solidFill>
                  <a:srgbClr val="C73727"/>
                </a:solidFill>
              </a:rPr>
              <a:t>e</a:t>
            </a:r>
            <a:r>
              <a:rPr sz="4800" spc="-15" dirty="0" err="1">
                <a:solidFill>
                  <a:srgbClr val="C73727"/>
                </a:solidFill>
              </a:rPr>
              <a:t>mples</a:t>
            </a:r>
            <a:endParaRPr sz="4800" dirty="0"/>
          </a:p>
        </p:txBody>
      </p:sp>
      <p:pic>
        <p:nvPicPr>
          <p:cNvPr id="6" name="object 6">
            <a:extLst>
              <a:ext uri="{FF2B5EF4-FFF2-40B4-BE49-F238E27FC236}">
                <a16:creationId xmlns:a16="http://schemas.microsoft.com/office/drawing/2014/main" id="{0B0324E3-2C63-E11B-01D9-30A3A325A2F4}"/>
              </a:ext>
            </a:extLst>
          </p:cNvPr>
          <p:cNvPicPr/>
          <p:nvPr/>
        </p:nvPicPr>
        <p:blipFill>
          <a:blip r:embed="rId2" cstate="print"/>
          <a:stretch>
            <a:fillRect/>
          </a:stretch>
        </p:blipFill>
        <p:spPr>
          <a:xfrm>
            <a:off x="9944468" y="201561"/>
            <a:ext cx="1407806" cy="314684"/>
          </a:xfrm>
          <a:prstGeom prst="rect">
            <a:avLst/>
          </a:prstGeom>
        </p:spPr>
      </p:pic>
      <p:sp>
        <p:nvSpPr>
          <p:cNvPr id="5" name="TextBox 4">
            <a:extLst>
              <a:ext uri="{FF2B5EF4-FFF2-40B4-BE49-F238E27FC236}">
                <a16:creationId xmlns:a16="http://schemas.microsoft.com/office/drawing/2014/main" id="{DC8C0BB4-77B3-2E36-76C1-BBCFA8ED019D}"/>
              </a:ext>
            </a:extLst>
          </p:cNvPr>
          <p:cNvSpPr txBox="1"/>
          <p:nvPr/>
        </p:nvSpPr>
        <p:spPr>
          <a:xfrm>
            <a:off x="304800" y="979468"/>
            <a:ext cx="11047474" cy="58785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4F81BD">
                    <a:lumMod val="75000"/>
                  </a:srgbClr>
                </a:solidFill>
                <a:effectLst/>
                <a:uLnTx/>
                <a:uFillTx/>
                <a:latin typeface="Calibri"/>
                <a:ea typeface="+mn-ea"/>
                <a:cs typeface="+mn-cs"/>
              </a:rPr>
              <a:t>Protocole</a:t>
            </a:r>
            <a:r>
              <a:rPr kumimoji="0" lang="en-GB" sz="2400" b="1" i="0" u="none" strike="noStrike" kern="1200" cap="none" spc="0" normalizeH="0" baseline="0" noProof="0" dirty="0">
                <a:ln>
                  <a:noFill/>
                </a:ln>
                <a:solidFill>
                  <a:srgbClr val="4F81BD">
                    <a:lumMod val="75000"/>
                  </a:srgbClr>
                </a:solidFill>
                <a:effectLst/>
                <a:uLnTx/>
                <a:uFillTx/>
                <a:latin typeface="Calibri"/>
                <a:ea typeface="+mn-ea"/>
                <a:cs typeface="+mn-cs"/>
              </a:rPr>
              <a:t> </a:t>
            </a:r>
            <a:r>
              <a:rPr kumimoji="0" lang="en-GB" sz="2400" b="1" i="0" u="none" strike="noStrike" kern="1200" cap="none" spc="0" normalizeH="0" baseline="0" noProof="0" dirty="0" err="1">
                <a:ln>
                  <a:noFill/>
                </a:ln>
                <a:solidFill>
                  <a:srgbClr val="4F81BD">
                    <a:lumMod val="75000"/>
                  </a:srgbClr>
                </a:solidFill>
                <a:effectLst/>
                <a:uLnTx/>
                <a:uFillTx/>
                <a:latin typeface="Calibri"/>
                <a:ea typeface="+mn-ea"/>
                <a:cs typeface="+mn-cs"/>
              </a:rPr>
              <a:t>d’accord</a:t>
            </a:r>
            <a:r>
              <a:rPr kumimoji="0" lang="en-GB" sz="2400" b="1" i="0" u="none" strike="noStrike" kern="1200" cap="none" spc="0" normalizeH="0" baseline="0" noProof="0" dirty="0">
                <a:ln>
                  <a:noFill/>
                </a:ln>
                <a:solidFill>
                  <a:srgbClr val="4F81BD">
                    <a:lumMod val="75000"/>
                  </a:srgbClr>
                </a:solidFill>
                <a:effectLst/>
                <a:uLnTx/>
                <a:uFillTx/>
                <a:latin typeface="Calibri"/>
                <a:ea typeface="+mn-ea"/>
                <a:cs typeface="+mn-cs"/>
              </a:rPr>
              <a:t> de Rolls Royce (</a:t>
            </a:r>
            <a:r>
              <a:rPr lang="en-GB" sz="2400" b="1" dirty="0">
                <a:solidFill>
                  <a:srgbClr val="4F81BD">
                    <a:lumMod val="75000"/>
                  </a:srgbClr>
                </a:solidFill>
                <a:latin typeface="Calibri"/>
              </a:rPr>
              <a:t>qui </a:t>
            </a:r>
            <a:r>
              <a:rPr lang="en-GB" sz="2400" b="1" dirty="0" err="1">
                <a:solidFill>
                  <a:srgbClr val="4F81BD">
                    <a:lumMod val="75000"/>
                  </a:srgbClr>
                </a:solidFill>
                <a:latin typeface="Calibri"/>
              </a:rPr>
              <a:t>débouchera</a:t>
            </a:r>
            <a:r>
              <a:rPr lang="en-GB" sz="2400" b="1" dirty="0">
                <a:solidFill>
                  <a:srgbClr val="4F81BD">
                    <a:lumMod val="75000"/>
                  </a:srgbClr>
                </a:solidFill>
                <a:latin typeface="Calibri"/>
              </a:rPr>
              <a:t> sur un accord avec le </a:t>
            </a:r>
            <a:r>
              <a:rPr lang="en-GB" sz="2400" b="1" dirty="0" err="1">
                <a:solidFill>
                  <a:srgbClr val="4F81BD">
                    <a:lumMod val="75000"/>
                  </a:srgbClr>
                </a:solidFill>
                <a:latin typeface="Calibri"/>
              </a:rPr>
              <a:t>syndicat</a:t>
            </a:r>
            <a:r>
              <a:rPr lang="en-GB" sz="2400" b="1" dirty="0">
                <a:solidFill>
                  <a:srgbClr val="4F81BD">
                    <a:lumMod val="75000"/>
                  </a:srgbClr>
                </a:solidFill>
                <a:latin typeface="Calibri"/>
              </a:rPr>
              <a:t> Unite the Union) </a:t>
            </a:r>
            <a:r>
              <a:rPr kumimoji="0" lang="en-GB" sz="2400" b="1" i="0" u="none" strike="noStrike" kern="1200" cap="none" spc="0" normalizeH="0" baseline="0" noProof="0" dirty="0">
                <a:ln>
                  <a:noFill/>
                </a:ln>
                <a:solidFill>
                  <a:srgbClr val="4F81BD">
                    <a:lumMod val="75000"/>
                  </a:srgbClr>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4F81BD">
                  <a:lumMod val="75000"/>
                </a:srgbClr>
              </a:solidFill>
              <a:effectLst/>
              <a:uLnTx/>
              <a:uFillTx/>
              <a:latin typeface="Calibri"/>
              <a:ea typeface="+mn-ea"/>
              <a:cs typeface="+mn-cs"/>
            </a:endParaRPr>
          </a:p>
          <a:p>
            <a:pPr lvl="0">
              <a:defRPr/>
            </a:pPr>
            <a:r>
              <a:rPr kumimoji="0" lang="en-GB" sz="20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 </a:t>
            </a:r>
            <a:r>
              <a:rPr kumimoji="0" lang="en-GB" sz="2000" b="0" i="0" u="none" strike="noStrike" kern="1200" cap="none" spc="0" normalizeH="0" baseline="0" noProof="0" dirty="0" err="1">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Traitement</a:t>
            </a:r>
            <a:r>
              <a:rPr kumimoji="0" lang="en-GB" sz="20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 des </a:t>
            </a:r>
            <a:r>
              <a:rPr lang="fr-BE" dirty="0"/>
              <a:t>« </a:t>
            </a:r>
            <a:r>
              <a:rPr lang="en-GB" sz="2000" dirty="0">
                <a:solidFill>
                  <a:prstClr val="black"/>
                </a:solidFill>
                <a:latin typeface="Aptos" panose="020B0004020202020204" pitchFamily="34" charset="0"/>
                <a:ea typeface="Times New Roman" panose="02020603050405020304" pitchFamily="18" charset="0"/>
                <a:cs typeface="Times New Roman" panose="02020603050405020304" pitchFamily="18" charset="0"/>
              </a:rPr>
              <a:t> n</a:t>
            </a:r>
            <a:r>
              <a:rPr kumimoji="0" lang="en-GB" sz="2000" b="0" i="0" u="none" strike="noStrike" kern="1200" cap="none" spc="0" normalizeH="0" baseline="0" noProof="0" dirty="0" err="1">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ouvelles</a:t>
            </a:r>
            <a:r>
              <a:rPr kumimoji="0" lang="en-GB" sz="20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 technologies </a:t>
            </a:r>
            <a:r>
              <a:rPr kumimoji="0" lang="en-GB" sz="2000" b="0" i="0" u="none" strike="noStrike" kern="1200" cap="none" spc="0" normalizeH="0" baseline="0" noProof="0" dirty="0" err="1">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impliquant</a:t>
            </a:r>
            <a:r>
              <a:rPr kumimoji="0" lang="en-GB" sz="20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 la </a:t>
            </a:r>
            <a:r>
              <a:rPr kumimoji="0" lang="en-GB" sz="2000" b="0" i="0" u="none" strike="noStrike" kern="1200" cap="none" spc="0" normalizeH="0" baseline="0" noProof="0" dirty="0" err="1">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collecte</a:t>
            </a:r>
            <a:r>
              <a:rPr kumimoji="0" lang="en-GB" sz="20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 de données </a:t>
            </a:r>
            <a:r>
              <a:rPr kumimoji="0" lang="en-GB" sz="2000" b="0" i="0" u="none" strike="noStrike" kern="1200" cap="none" spc="0" normalizeH="0" baseline="0" noProof="0" dirty="0" err="1">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personnelles</a:t>
            </a:r>
            <a:r>
              <a:rPr kumimoji="0" lang="en-GB" sz="20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 </a:t>
            </a:r>
            <a:r>
              <a:rPr lang="fr-BE" dirty="0"/>
              <a:t>»</a:t>
            </a:r>
            <a:r>
              <a:rPr kumimoji="0" lang="en-GB" sz="20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a:p>
            <a:pPr lvl="0">
              <a:defRPr/>
            </a:pPr>
            <a:r>
              <a:rPr kumimoji="0" lang="en-GB" sz="20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 </a:t>
            </a:r>
            <a:r>
              <a:rPr lang="en-GB" sz="2000" dirty="0" err="1">
                <a:solidFill>
                  <a:prstClr val="black"/>
                </a:solidFill>
                <a:latin typeface="Aptos" panose="020B0004020202020204" pitchFamily="34" charset="0"/>
                <a:ea typeface="Times New Roman" panose="02020603050405020304" pitchFamily="18" charset="0"/>
                <a:cs typeface="Times New Roman" panose="02020603050405020304" pitchFamily="18" charset="0"/>
              </a:rPr>
              <a:t>Enumération</a:t>
            </a:r>
            <a:r>
              <a:rPr lang="en-GB" sz="2000" dirty="0">
                <a:solidFill>
                  <a:prstClr val="black"/>
                </a:solidFill>
                <a:latin typeface="Aptos" panose="020B0004020202020204" pitchFamily="34" charset="0"/>
                <a:ea typeface="Times New Roman" panose="02020603050405020304" pitchFamily="18" charset="0"/>
                <a:cs typeface="Times New Roman" panose="02020603050405020304" pitchFamily="18" charset="0"/>
              </a:rPr>
              <a:t> </a:t>
            </a:r>
            <a:r>
              <a:rPr lang="en-GB" sz="2000" dirty="0" err="1">
                <a:solidFill>
                  <a:prstClr val="black"/>
                </a:solidFill>
                <a:latin typeface="Aptos" panose="020B0004020202020204" pitchFamily="34" charset="0"/>
                <a:ea typeface="Times New Roman" panose="02020603050405020304" pitchFamily="18" charset="0"/>
                <a:cs typeface="Times New Roman" panose="02020603050405020304" pitchFamily="18" charset="0"/>
              </a:rPr>
              <a:t>d’une</a:t>
            </a:r>
            <a:r>
              <a:rPr lang="en-GB" sz="2000" dirty="0">
                <a:solidFill>
                  <a:prstClr val="black"/>
                </a:solidFill>
                <a:latin typeface="Aptos" panose="020B0004020202020204" pitchFamily="34" charset="0"/>
                <a:ea typeface="Times New Roman" panose="02020603050405020304" pitchFamily="18" charset="0"/>
                <a:cs typeface="Times New Roman" panose="02020603050405020304" pitchFamily="18" charset="0"/>
              </a:rPr>
              <a:t> </a:t>
            </a:r>
            <a:r>
              <a:rPr lang="en-GB" sz="2000" dirty="0" err="1">
                <a:solidFill>
                  <a:prstClr val="black"/>
                </a:solidFill>
                <a:latin typeface="Aptos" panose="020B0004020202020204" pitchFamily="34" charset="0"/>
                <a:ea typeface="Times New Roman" panose="02020603050405020304" pitchFamily="18" charset="0"/>
                <a:cs typeface="Times New Roman" panose="02020603050405020304" pitchFamily="18" charset="0"/>
              </a:rPr>
              <a:t>série</a:t>
            </a:r>
            <a:r>
              <a:rPr lang="en-GB" sz="2000" dirty="0">
                <a:solidFill>
                  <a:prstClr val="black"/>
                </a:solidFill>
                <a:latin typeface="Aptos" panose="020B0004020202020204" pitchFamily="34" charset="0"/>
                <a:ea typeface="Times New Roman" panose="02020603050405020304" pitchFamily="18" charset="0"/>
                <a:cs typeface="Times New Roman" panose="02020603050405020304" pitchFamily="18" charset="0"/>
              </a:rPr>
              <a:t> de questions (sur </a:t>
            </a:r>
            <a:r>
              <a:rPr lang="en-GB" sz="2000" dirty="0" err="1">
                <a:solidFill>
                  <a:prstClr val="black"/>
                </a:solidFill>
                <a:latin typeface="Aptos" panose="020B0004020202020204" pitchFamily="34" charset="0"/>
                <a:ea typeface="Times New Roman" panose="02020603050405020304" pitchFamily="18" charset="0"/>
                <a:cs typeface="Times New Roman" panose="02020603050405020304" pitchFamily="18" charset="0"/>
              </a:rPr>
              <a:t>lesquelles</a:t>
            </a:r>
            <a:r>
              <a:rPr lang="en-GB" sz="2000" dirty="0">
                <a:solidFill>
                  <a:prstClr val="black"/>
                </a:solidFill>
                <a:latin typeface="Aptos" panose="020B0004020202020204" pitchFamily="34" charset="0"/>
                <a:ea typeface="Times New Roman" panose="02020603050405020304" pitchFamily="18" charset="0"/>
                <a:cs typeface="Times New Roman" panose="02020603050405020304" pitchFamily="18" charset="0"/>
              </a:rPr>
              <a:t> </a:t>
            </a:r>
            <a:r>
              <a:rPr lang="en-GB" sz="2000" dirty="0" err="1">
                <a:solidFill>
                  <a:prstClr val="black"/>
                </a:solidFill>
                <a:latin typeface="Aptos" panose="020B0004020202020204" pitchFamily="34" charset="0"/>
                <a:ea typeface="Times New Roman" panose="02020603050405020304" pitchFamily="18" charset="0"/>
                <a:cs typeface="Times New Roman" panose="02020603050405020304" pitchFamily="18" charset="0"/>
              </a:rPr>
              <a:t>l’accord</a:t>
            </a:r>
            <a:r>
              <a:rPr lang="en-GB" sz="2000" dirty="0">
                <a:solidFill>
                  <a:prstClr val="black"/>
                </a:solidFill>
                <a:latin typeface="Aptos" panose="020B0004020202020204" pitchFamily="34" charset="0"/>
                <a:ea typeface="Times New Roman" panose="02020603050405020304" pitchFamily="18" charset="0"/>
                <a:cs typeface="Times New Roman" panose="02020603050405020304" pitchFamily="18" charset="0"/>
              </a:rPr>
              <a:t> sera plus précis, </a:t>
            </a:r>
            <a:r>
              <a:rPr lang="en-GB" sz="2000" dirty="0" err="1">
                <a:solidFill>
                  <a:prstClr val="black"/>
                </a:solidFill>
                <a:latin typeface="Aptos" panose="020B0004020202020204" pitchFamily="34" charset="0"/>
                <a:ea typeface="Times New Roman" panose="02020603050405020304" pitchFamily="18" charset="0"/>
                <a:cs typeface="Times New Roman" panose="02020603050405020304" pitchFamily="18" charset="0"/>
              </a:rPr>
              <a:t>en</a:t>
            </a:r>
            <a:r>
              <a:rPr lang="en-GB" sz="2000" dirty="0">
                <a:solidFill>
                  <a:prstClr val="black"/>
                </a:solidFill>
                <a:latin typeface="Aptos" panose="020B0004020202020204" pitchFamily="34" charset="0"/>
                <a:ea typeface="Times New Roman" panose="02020603050405020304" pitchFamily="18" charset="0"/>
                <a:cs typeface="Times New Roman" panose="02020603050405020304" pitchFamily="18" charset="0"/>
              </a:rPr>
              <a:t> particulier le dernier point qui </a:t>
            </a:r>
            <a:r>
              <a:rPr lang="en-GB" sz="2000" dirty="0" err="1">
                <a:solidFill>
                  <a:prstClr val="black"/>
                </a:solidFill>
                <a:latin typeface="Aptos" panose="020B0004020202020204" pitchFamily="34" charset="0"/>
                <a:ea typeface="Times New Roman" panose="02020603050405020304" pitchFamily="18" charset="0"/>
                <a:cs typeface="Times New Roman" panose="02020603050405020304" pitchFamily="18" charset="0"/>
              </a:rPr>
              <a:t>pourrait</a:t>
            </a:r>
            <a:r>
              <a:rPr lang="en-GB" sz="2000" dirty="0">
                <a:solidFill>
                  <a:prstClr val="black"/>
                </a:solidFill>
                <a:latin typeface="Aptos" panose="020B0004020202020204" pitchFamily="34" charset="0"/>
                <a:ea typeface="Times New Roman" panose="02020603050405020304" pitchFamily="18" charset="0"/>
                <a:cs typeface="Times New Roman" panose="02020603050405020304" pitchFamily="18" charset="0"/>
              </a:rPr>
              <a:t> </a:t>
            </a:r>
            <a:r>
              <a:rPr lang="fr-BE" sz="2000" dirty="0">
                <a:solidFill>
                  <a:prstClr val="black"/>
                </a:solidFill>
                <a:latin typeface="Aptos" panose="020B0004020202020204" pitchFamily="34" charset="0"/>
                <a:cs typeface="Times New Roman" panose="02020603050405020304" pitchFamily="18" charset="0"/>
              </a:rPr>
              <a:t>être</a:t>
            </a:r>
            <a:r>
              <a:rPr lang="en-GB" sz="2000" dirty="0">
                <a:solidFill>
                  <a:prstClr val="black"/>
                </a:solidFill>
                <a:latin typeface="Aptos" panose="020B0004020202020204" pitchFamily="34" charset="0"/>
                <a:cs typeface="Times New Roman" panose="02020603050405020304" pitchFamily="18" charset="0"/>
              </a:rPr>
              <a:t> </a:t>
            </a:r>
            <a:r>
              <a:rPr lang="en-GB" sz="2000" dirty="0" err="1">
                <a:solidFill>
                  <a:prstClr val="black"/>
                </a:solidFill>
                <a:latin typeface="Aptos" panose="020B0004020202020204" pitchFamily="34" charset="0"/>
                <a:ea typeface="Times New Roman" panose="02020603050405020304" pitchFamily="18" charset="0"/>
                <a:cs typeface="Times New Roman" panose="02020603050405020304" pitchFamily="18" charset="0"/>
              </a:rPr>
              <a:t>intéressant</a:t>
            </a:r>
            <a:r>
              <a:rPr lang="en-GB" sz="2000" dirty="0">
                <a:solidFill>
                  <a:prstClr val="black"/>
                </a:solidFill>
                <a:latin typeface="Aptos" panose="020B0004020202020204" pitchFamily="34" charset="0"/>
                <a:ea typeface="Times New Roman" panose="02020603050405020304" pitchFamily="18" charset="0"/>
                <a:cs typeface="Times New Roman" panose="02020603050405020304" pitchFamily="18" charset="0"/>
              </a:rPr>
              <a:t>) :</a:t>
            </a:r>
            <a:endParaRPr kumimoji="0" lang="en-GB" sz="20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1143000" marR="0" lvl="2" indent="-228600" algn="just"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GB" dirty="0" err="1">
                <a:solidFill>
                  <a:prstClr val="black"/>
                </a:solidFill>
                <a:latin typeface="RR Pioneer"/>
                <a:ea typeface="Times New Roman" panose="02020603050405020304" pitchFamily="18" charset="0"/>
                <a:cs typeface="Aptos" panose="020B0004020202020204" pitchFamily="34" charset="0"/>
              </a:rPr>
              <a:t>Quelles</a:t>
            </a:r>
            <a:r>
              <a:rPr lang="en-GB" dirty="0">
                <a:solidFill>
                  <a:prstClr val="black"/>
                </a:solidFill>
                <a:latin typeface="RR Pioneer"/>
                <a:ea typeface="Times New Roman" panose="02020603050405020304" pitchFamily="18" charset="0"/>
                <a:cs typeface="Aptos" panose="020B0004020202020204" pitchFamily="34" charset="0"/>
              </a:rPr>
              <a:t> données </a:t>
            </a:r>
            <a:r>
              <a:rPr lang="en-GB" dirty="0" err="1">
                <a:solidFill>
                  <a:prstClr val="black"/>
                </a:solidFill>
                <a:latin typeface="RR Pioneer"/>
                <a:ea typeface="Times New Roman" panose="02020603050405020304" pitchFamily="18" charset="0"/>
                <a:cs typeface="Aptos" panose="020B0004020202020204" pitchFamily="34" charset="0"/>
              </a:rPr>
              <a:t>personnelles</a:t>
            </a:r>
            <a:r>
              <a:rPr lang="en-GB" dirty="0">
                <a:solidFill>
                  <a:prstClr val="black"/>
                </a:solidFill>
                <a:latin typeface="RR Pioneer"/>
                <a:ea typeface="Times New Roman" panose="02020603050405020304" pitchFamily="18" charset="0"/>
                <a:cs typeface="Aptos" panose="020B0004020202020204" pitchFamily="34" charset="0"/>
              </a:rPr>
              <a:t> </a:t>
            </a:r>
            <a:r>
              <a:rPr lang="en-GB" dirty="0" err="1">
                <a:solidFill>
                  <a:prstClr val="black"/>
                </a:solidFill>
                <a:latin typeface="RR Pioneer"/>
                <a:ea typeface="Times New Roman" panose="02020603050405020304" pitchFamily="18" charset="0"/>
                <a:cs typeface="Aptos" panose="020B0004020202020204" pitchFamily="34" charset="0"/>
              </a:rPr>
              <a:t>seront</a:t>
            </a:r>
            <a:r>
              <a:rPr lang="en-GB" dirty="0">
                <a:solidFill>
                  <a:prstClr val="black"/>
                </a:solidFill>
                <a:latin typeface="RR Pioneer"/>
                <a:ea typeface="Times New Roman" panose="02020603050405020304" pitchFamily="18" charset="0"/>
                <a:cs typeface="Aptos" panose="020B0004020202020204" pitchFamily="34" charset="0"/>
              </a:rPr>
              <a:t> </a:t>
            </a:r>
            <a:r>
              <a:rPr lang="en-GB" dirty="0" err="1">
                <a:solidFill>
                  <a:prstClr val="black"/>
                </a:solidFill>
                <a:latin typeface="RR Pioneer"/>
                <a:ea typeface="Times New Roman" panose="02020603050405020304" pitchFamily="18" charset="0"/>
                <a:cs typeface="Aptos" panose="020B0004020202020204" pitchFamily="34" charset="0"/>
              </a:rPr>
              <a:t>collectées</a:t>
            </a:r>
            <a:r>
              <a:rPr lang="en-GB" dirty="0">
                <a:solidFill>
                  <a:prstClr val="black"/>
                </a:solidFill>
                <a:latin typeface="RR Pioneer"/>
                <a:ea typeface="Times New Roman" panose="02020603050405020304" pitchFamily="18" charset="0"/>
                <a:cs typeface="Aptos" panose="020B0004020202020204" pitchFamily="34" charset="0"/>
              </a:rPr>
              <a:t> et comment ; </a:t>
            </a:r>
          </a:p>
          <a:p>
            <a:pPr marL="1143000" marR="0" lvl="2" indent="-228600" algn="just"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prstClr val="black"/>
                </a:solidFill>
                <a:effectLst/>
                <a:uLnTx/>
                <a:uFillTx/>
                <a:latin typeface="RR Pioneer"/>
                <a:ea typeface="Times New Roman" panose="02020603050405020304" pitchFamily="18" charset="0"/>
                <a:cs typeface="Aptos" panose="020B0004020202020204" pitchFamily="34" charset="0"/>
              </a:rPr>
              <a:t>Comment les données </a:t>
            </a:r>
            <a:r>
              <a:rPr kumimoji="0" lang="en-GB" sz="1800" b="0" i="0" u="none" strike="noStrike" kern="1200" cap="none" spc="0" normalizeH="0" baseline="0" noProof="0" dirty="0" err="1">
                <a:ln>
                  <a:noFill/>
                </a:ln>
                <a:solidFill>
                  <a:prstClr val="black"/>
                </a:solidFill>
                <a:effectLst/>
                <a:uLnTx/>
                <a:uFillTx/>
                <a:latin typeface="RR Pioneer"/>
                <a:ea typeface="Times New Roman" panose="02020603050405020304" pitchFamily="18" charset="0"/>
                <a:cs typeface="Aptos" panose="020B0004020202020204" pitchFamily="34" charset="0"/>
              </a:rPr>
              <a:t>seront-elles</a:t>
            </a:r>
            <a:r>
              <a:rPr kumimoji="0" lang="en-GB" sz="1800" b="0" i="0" u="none" strike="noStrike" kern="1200" cap="none" spc="0" normalizeH="0" baseline="0" noProof="0" dirty="0">
                <a:ln>
                  <a:noFill/>
                </a:ln>
                <a:solidFill>
                  <a:prstClr val="black"/>
                </a:solidFill>
                <a:effectLst/>
                <a:uLnTx/>
                <a:uFillTx/>
                <a:latin typeface="RR Pioneer"/>
                <a:ea typeface="Times New Roman" panose="02020603050405020304" pitchFamily="18" charset="0"/>
                <a:cs typeface="Aptos" panose="020B0004020202020204" pitchFamily="34" charset="0"/>
              </a:rPr>
              <a:t> </a:t>
            </a:r>
            <a:r>
              <a:rPr kumimoji="0" lang="en-GB" sz="1800" b="0" i="0" u="none" strike="noStrike" kern="1200" cap="none" spc="0" normalizeH="0" baseline="0" noProof="0" dirty="0" err="1">
                <a:ln>
                  <a:noFill/>
                </a:ln>
                <a:solidFill>
                  <a:prstClr val="black"/>
                </a:solidFill>
                <a:effectLst/>
                <a:uLnTx/>
                <a:uFillTx/>
                <a:latin typeface="RR Pioneer"/>
                <a:ea typeface="Times New Roman" panose="02020603050405020304" pitchFamily="18" charset="0"/>
                <a:cs typeface="Aptos" panose="020B0004020202020204" pitchFamily="34" charset="0"/>
              </a:rPr>
              <a:t>utilisées</a:t>
            </a:r>
            <a:r>
              <a:rPr kumimoji="0" lang="en-GB" sz="1800" b="0" i="0" u="none" strike="noStrike" kern="1200" cap="none" spc="0" normalizeH="0" baseline="0" noProof="0" dirty="0">
                <a:ln>
                  <a:noFill/>
                </a:ln>
                <a:solidFill>
                  <a:prstClr val="black"/>
                </a:solidFill>
                <a:effectLst/>
                <a:uLnTx/>
                <a:uFillTx/>
                <a:latin typeface="RR Pioneer"/>
                <a:ea typeface="Times New Roman" panose="02020603050405020304" pitchFamily="18" charset="0"/>
                <a:cs typeface="Aptos" panose="020B0004020202020204" pitchFamily="34" charset="0"/>
              </a:rPr>
              <a:t> ; </a:t>
            </a:r>
          </a:p>
          <a:p>
            <a:pPr marL="1143000" marR="0" lvl="2" indent="-228600" algn="just"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fr-BE" dirty="0">
                <a:solidFill>
                  <a:prstClr val="black"/>
                </a:solidFill>
                <a:latin typeface="RR Pioneer"/>
                <a:ea typeface="Times New Roman" panose="02020603050405020304" pitchFamily="18" charset="0"/>
                <a:cs typeface="Aptos" panose="020B0004020202020204" pitchFamily="34" charset="0"/>
              </a:rPr>
              <a:t>Qui aura accès à ces données ;</a:t>
            </a:r>
            <a:endParaRPr kumimoji="0" lang="en-BE" sz="18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1143000" lvl="2" indent="-228600" algn="just">
              <a:spcAft>
                <a:spcPts val="600"/>
              </a:spcAft>
              <a:buFont typeface="Wingdings" panose="05000000000000000000" pitchFamily="2" charset="2"/>
              <a:buChar char=""/>
              <a:defRPr/>
            </a:pPr>
            <a:r>
              <a:rPr lang="fr-BE" dirty="0">
                <a:solidFill>
                  <a:prstClr val="black"/>
                </a:solidFill>
                <a:latin typeface="RR Pioneer"/>
                <a:ea typeface="Times New Roman" panose="02020603050405020304" pitchFamily="18" charset="0"/>
                <a:cs typeface="Aptos" panose="020B0004020202020204" pitchFamily="34" charset="0"/>
              </a:rPr>
              <a:t>Comment et pendant combien de temps seront-elles stockées ; </a:t>
            </a:r>
          </a:p>
          <a:p>
            <a:pPr marL="1143000" marR="0" lvl="2" indent="-228600" algn="just"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fr-BE" sz="1800" b="0" i="0" u="none" strike="noStrike" kern="1200" cap="none" spc="0" normalizeH="0" baseline="0" noProof="0" dirty="0">
                <a:ln>
                  <a:noFill/>
                </a:ln>
                <a:solidFill>
                  <a:prstClr val="black"/>
                </a:solidFill>
                <a:effectLst/>
                <a:uLnTx/>
                <a:uFillTx/>
                <a:latin typeface="RR Pioneer"/>
                <a:ea typeface="Times New Roman" panose="02020603050405020304" pitchFamily="18" charset="0"/>
                <a:cs typeface="Aptos" panose="020B0004020202020204" pitchFamily="34" charset="0"/>
              </a:rPr>
              <a:t>L’impact et l’intérêt commercial de l’introduction d’une nouvelle technologie de cette nature</a:t>
            </a:r>
            <a:r>
              <a:rPr lang="fr-BE" dirty="0">
                <a:solidFill>
                  <a:prstClr val="black"/>
                </a:solidFill>
                <a:latin typeface="RR Pioneer"/>
                <a:ea typeface="Times New Roman" panose="02020603050405020304" pitchFamily="18" charset="0"/>
                <a:cs typeface="Aptos" panose="020B0004020202020204" pitchFamily="34" charset="0"/>
              </a:rPr>
              <a:t> ;</a:t>
            </a:r>
            <a:endParaRPr kumimoji="0" lang="en-BE" sz="18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1143000" marR="0" lvl="2" indent="-228600" algn="just"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fr-BE" dirty="0">
                <a:solidFill>
                  <a:prstClr val="black"/>
                </a:solidFill>
                <a:latin typeface="RR Pioneer"/>
                <a:ea typeface="Times New Roman" panose="02020603050405020304" pitchFamily="18" charset="0"/>
                <a:cs typeface="Aptos" panose="020B0004020202020204" pitchFamily="34" charset="0"/>
              </a:rPr>
              <a:t>Si le sujet est couvert par des dispositions en matière d’information et de consultation ou s’il peut faire l’objet de négociations collectives. </a:t>
            </a:r>
            <a:endParaRPr kumimoji="0" lang="en-BE" sz="11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8632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2036C-6229-1306-6F98-05037EE0C80F}"/>
              </a:ext>
            </a:extLst>
          </p:cNvPr>
          <p:cNvSpPr>
            <a:spLocks noGrp="1"/>
          </p:cNvSpPr>
          <p:nvPr>
            <p:ph type="title"/>
          </p:nvPr>
        </p:nvSpPr>
        <p:spPr>
          <a:xfrm>
            <a:off x="742507" y="18255"/>
            <a:ext cx="10515600" cy="1325563"/>
          </a:xfrm>
        </p:spPr>
        <p:txBody>
          <a:bodyPr/>
          <a:lstStyle/>
          <a:p>
            <a:r>
              <a:rPr lang="fr-BE" sz="24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Les fondements d’une stratégie syndicale pour </a:t>
            </a:r>
            <a:r>
              <a:rPr lang="fr-FR" sz="24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maîtriser</a:t>
            </a:r>
            <a:r>
              <a:rPr lang="fr-BE" sz="2400" b="1" dirty="0">
                <a:solidFill>
                  <a:srgbClr val="0070C0"/>
                </a:solidFill>
                <a:latin typeface="Calibri" panose="020F0502020204030204" pitchFamily="34" charset="0"/>
                <a:cs typeface="Times New Roman" panose="02020603050405020304" pitchFamily="18" charset="0"/>
              </a:rPr>
              <a:t> l’IA</a:t>
            </a:r>
            <a:endParaRPr lang="en-GB" dirty="0"/>
          </a:p>
        </p:txBody>
      </p:sp>
      <p:sp>
        <p:nvSpPr>
          <p:cNvPr id="3" name="Content Placeholder 2">
            <a:extLst>
              <a:ext uri="{FF2B5EF4-FFF2-40B4-BE49-F238E27FC236}">
                <a16:creationId xmlns:a16="http://schemas.microsoft.com/office/drawing/2014/main" id="{4187DE92-83B1-7DD5-D6B3-59597A2242FD}"/>
              </a:ext>
            </a:extLst>
          </p:cNvPr>
          <p:cNvSpPr>
            <a:spLocks noGrp="1"/>
          </p:cNvSpPr>
          <p:nvPr>
            <p:ph idx="1"/>
          </p:nvPr>
        </p:nvSpPr>
        <p:spPr>
          <a:xfrm>
            <a:off x="838200" y="1212112"/>
            <a:ext cx="10515600" cy="4964851"/>
          </a:xfrm>
        </p:spPr>
        <p:txBody>
          <a:bodyPr>
            <a:normAutofit fontScale="92500" lnSpcReduction="10000"/>
          </a:bodyPr>
          <a:lstStyle/>
          <a:p>
            <a:pPr marL="0" indent="0">
              <a:buNone/>
            </a:pPr>
            <a:r>
              <a:rPr lang="en-US" sz="1900" b="1" dirty="0">
                <a:effectLst/>
                <a:latin typeface="Calibri" panose="020F0502020204030204" pitchFamily="34" charset="0"/>
                <a:ea typeface="Calibri" panose="020F0502020204030204" pitchFamily="34" charset="0"/>
                <a:cs typeface="Times New Roman" panose="02020603050405020304" pitchFamily="18" charset="0"/>
              </a:rPr>
              <a:t>3. </a:t>
            </a:r>
            <a:r>
              <a:rPr lang="fr-BE" sz="1900" b="1" dirty="0">
                <a:latin typeface="Calibri" panose="020F0502020204030204" pitchFamily="34" charset="0"/>
                <a:ea typeface="Calibri" panose="020F0502020204030204" pitchFamily="34" charset="0"/>
                <a:cs typeface="Times New Roman" panose="02020603050405020304" pitchFamily="18" charset="0"/>
              </a:rPr>
              <a:t>Renforcer les capacités numériques et le pouvoir de nos syndicats pour faire face à l’IA</a:t>
            </a:r>
            <a:endParaRPr lang="en-US" sz="19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r>
              <a:rPr lang="fr-BE" sz="1800" dirty="0">
                <a:latin typeface="Calibri" panose="020F0502020204030204" pitchFamily="34" charset="0"/>
                <a:ea typeface="Calibri" panose="020F0502020204030204" pitchFamily="34" charset="0"/>
                <a:cs typeface="Times New Roman" panose="02020603050405020304" pitchFamily="18" charset="0"/>
              </a:rPr>
              <a:t>La plupart des syndicats reconnaissent l’urgence d’intensifier leurs activités et leurs capacités en matière d’IA, mais les ressources sont limitées. Ces dernières années, nous avons assisté à une augmentation des programmes de formation proposés par les syndicats à leurs représentants, ainsi qu’à l’élaboration d’outils et de lignes directrices destinés à soutenir les délégués syndicaux et les négociateurs locaux. </a:t>
            </a:r>
          </a:p>
          <a:p>
            <a:pPr algn="just">
              <a:lnSpc>
                <a:spcPct val="115000"/>
              </a:lnSpc>
              <a:spcBef>
                <a:spcPts val="600"/>
              </a:spcBef>
              <a:spcAft>
                <a:spcPts val="600"/>
              </a:spcAft>
            </a:pPr>
            <a:r>
              <a:rPr lang="fr-BE" sz="1800" dirty="0">
                <a:latin typeface="Calibri" panose="020F0502020204030204" pitchFamily="34" charset="0"/>
                <a:ea typeface="Calibri" panose="020F0502020204030204" pitchFamily="34" charset="0"/>
                <a:cs typeface="Times New Roman" panose="02020603050405020304" pitchFamily="18" charset="0"/>
              </a:rPr>
              <a:t>Nos membres renforcent également leur coopération transnationale en matière d’IA, en participant à des projets européens qui leur permettent d’échanger les meilleures pratiques et de développer des outils utiles.</a:t>
            </a:r>
          </a:p>
          <a:p>
            <a:pPr algn="just">
              <a:lnSpc>
                <a:spcPct val="115000"/>
              </a:lnSpc>
              <a:spcBef>
                <a:spcPts val="600"/>
              </a:spcBef>
              <a:spcAft>
                <a:spcPts val="600"/>
              </a:spcAft>
            </a:pPr>
            <a:r>
              <a:rPr lang="fr-BE" sz="1800" b="1" dirty="0">
                <a:latin typeface="Calibri" panose="020F0502020204030204" pitchFamily="34" charset="0"/>
                <a:ea typeface="Calibri" panose="020F0502020204030204" pitchFamily="34" charset="0"/>
                <a:cs typeface="Times New Roman" panose="02020603050405020304" pitchFamily="18" charset="0"/>
              </a:rPr>
              <a:t>Un aspect qui mérite davantage d’attention et sur lequel les syndicats doivent redoubler d’efforts est l’organisation numérique, notamment par l’utilisation d’outils d’intelligence artificielle. </a:t>
            </a:r>
            <a:r>
              <a:rPr lang="fr-BE" sz="1800" dirty="0">
                <a:latin typeface="Calibri" panose="020F0502020204030204" pitchFamily="34" charset="0"/>
                <a:ea typeface="Calibri" panose="020F0502020204030204" pitchFamily="34" charset="0"/>
                <a:cs typeface="Times New Roman" panose="02020603050405020304" pitchFamily="18" charset="0"/>
              </a:rPr>
              <a:t>Les syndicats accusent un retard en matière de présence et de stratégie sur les réseaux sociaux. Il est essentiel qu’ils complètent leurs stratégies de syndicalisation par une stratégie en ligne.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r>
              <a:rPr lang="fr-BE" sz="18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De nombreux syndicats ne sont pas présents en ligne mais leurs membres et leurs futurs membres le sont : </a:t>
            </a:r>
            <a:r>
              <a:rPr lang="en-BE" sz="1800" dirty="0">
                <a:effectLst/>
                <a:latin typeface="Calibri" panose="020F0502020204030204" pitchFamily="34" charset="0"/>
                <a:ea typeface="Calibri" panose="020F0502020204030204" pitchFamily="34" charset="0"/>
                <a:cs typeface="Times New Roman" panose="02020603050405020304" pitchFamily="18" charset="0"/>
              </a:rPr>
              <a:t>75% </a:t>
            </a:r>
            <a:r>
              <a:rPr lang="fr-BE" sz="1800" dirty="0">
                <a:latin typeface="Calibri" panose="020F0502020204030204" pitchFamily="34" charset="0"/>
                <a:ea typeface="Calibri" panose="020F0502020204030204" pitchFamily="34" charset="0"/>
                <a:cs typeface="Times New Roman" panose="02020603050405020304" pitchFamily="18" charset="0"/>
              </a:rPr>
              <a:t>de la population européenne utilise</a:t>
            </a:r>
            <a:r>
              <a:rPr lang="en-BE" sz="1800" dirty="0">
                <a:effectLst/>
                <a:latin typeface="Calibri" panose="020F0502020204030204" pitchFamily="34" charset="0"/>
                <a:ea typeface="Calibri" panose="020F0502020204030204" pitchFamily="34" charset="0"/>
                <a:cs typeface="Times New Roman" panose="02020603050405020304" pitchFamily="18" charset="0"/>
              </a:rPr>
              <a:t> Facebook, 90% </a:t>
            </a:r>
            <a:r>
              <a:rPr lang="fr-BE" sz="1800" dirty="0">
                <a:latin typeface="Calibri" panose="020F0502020204030204" pitchFamily="34" charset="0"/>
                <a:ea typeface="Calibri" panose="020F0502020204030204" pitchFamily="34" charset="0"/>
                <a:cs typeface="Times New Roman" panose="02020603050405020304" pitchFamily="18" charset="0"/>
              </a:rPr>
              <a:t>utilise</a:t>
            </a:r>
            <a:r>
              <a:rPr lang="en-BE" sz="1800" dirty="0">
                <a:effectLst/>
                <a:latin typeface="Calibri" panose="020F0502020204030204" pitchFamily="34" charset="0"/>
                <a:ea typeface="Calibri" panose="020F0502020204030204" pitchFamily="34" charset="0"/>
                <a:cs typeface="Times New Roman" panose="02020603050405020304" pitchFamily="18" charset="0"/>
              </a:rPr>
              <a:t> YouTube, 50% </a:t>
            </a:r>
            <a:r>
              <a:rPr lang="fr-BE" sz="1800" dirty="0">
                <a:latin typeface="Calibri" panose="020F0502020204030204" pitchFamily="34" charset="0"/>
                <a:ea typeface="Calibri" panose="020F0502020204030204" pitchFamily="34" charset="0"/>
                <a:cs typeface="Times New Roman" panose="02020603050405020304" pitchFamily="18" charset="0"/>
              </a:rPr>
              <a:t>utilise</a:t>
            </a:r>
            <a:r>
              <a:rPr lang="en-BE" sz="1800" dirty="0">
                <a:effectLst/>
                <a:latin typeface="Calibri" panose="020F0502020204030204" pitchFamily="34" charset="0"/>
                <a:ea typeface="Calibri" panose="020F0502020204030204" pitchFamily="34" charset="0"/>
                <a:cs typeface="Times New Roman" panose="02020603050405020304" pitchFamily="18" charset="0"/>
              </a:rPr>
              <a:t> TikTok (</a:t>
            </a:r>
            <a:r>
              <a:rPr lang="fr-BE" sz="1800" dirty="0">
                <a:effectLst/>
                <a:latin typeface="Calibri" panose="020F0502020204030204" pitchFamily="34" charset="0"/>
                <a:ea typeface="Calibri" panose="020F0502020204030204" pitchFamily="34" charset="0"/>
                <a:cs typeface="Times New Roman" panose="02020603050405020304" pitchFamily="18" charset="0"/>
              </a:rPr>
              <a:t>en particulier les jeunes)</a:t>
            </a:r>
            <a:r>
              <a:rPr lang="en-BE" sz="1800" dirty="0">
                <a:effectLst/>
                <a:latin typeface="Calibri" panose="020F0502020204030204" pitchFamily="34" charset="0"/>
                <a:ea typeface="Calibri" panose="020F0502020204030204" pitchFamily="34" charset="0"/>
                <a:cs typeface="Times New Roman" panose="02020603050405020304" pitchFamily="18" charset="0"/>
              </a:rPr>
              <a:t>, 40% </a:t>
            </a:r>
            <a:r>
              <a:rPr lang="fr-BE" sz="1800" dirty="0">
                <a:latin typeface="Calibri" panose="020F0502020204030204" pitchFamily="34" charset="0"/>
                <a:ea typeface="Calibri" panose="020F0502020204030204" pitchFamily="34" charset="0"/>
                <a:cs typeface="Times New Roman" panose="02020603050405020304" pitchFamily="18" charset="0"/>
              </a:rPr>
              <a:t>utilise</a:t>
            </a:r>
            <a:r>
              <a:rPr lang="en-BE" sz="1800" dirty="0">
                <a:effectLst/>
                <a:latin typeface="Calibri" panose="020F0502020204030204" pitchFamily="34" charset="0"/>
                <a:ea typeface="Calibri" panose="020F0502020204030204" pitchFamily="34" charset="0"/>
                <a:cs typeface="Times New Roman" panose="02020603050405020304" pitchFamily="18" charset="0"/>
              </a:rPr>
              <a:t> Instagram (</a:t>
            </a:r>
            <a:r>
              <a:rPr lang="fr-BE" sz="1800" dirty="0">
                <a:effectLst/>
                <a:latin typeface="Calibri" panose="020F0502020204030204" pitchFamily="34" charset="0"/>
                <a:ea typeface="Calibri" panose="020F0502020204030204" pitchFamily="34" charset="0"/>
                <a:cs typeface="Times New Roman" panose="02020603050405020304" pitchFamily="18" charset="0"/>
              </a:rPr>
              <a:t>ce chiffre est en augmentation) et 5% utilise X (dont de nombreuses personnes influentes, des responsables politiques et des journalistes). Nous avons la responsabilité de travailler avec nos membres et de nous engager dans le contenu afin de les rallier à nos valeurs syndicales.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object 7">
            <a:extLst>
              <a:ext uri="{FF2B5EF4-FFF2-40B4-BE49-F238E27FC236}">
                <a16:creationId xmlns:a16="http://schemas.microsoft.com/office/drawing/2014/main" id="{0EC991C8-94CD-F999-4E95-7208B7B7DD0A}"/>
              </a:ext>
            </a:extLst>
          </p:cNvPr>
          <p:cNvSpPr/>
          <p:nvPr/>
        </p:nvSpPr>
        <p:spPr>
          <a:xfrm>
            <a:off x="-1905" y="6494400"/>
            <a:ext cx="12193905" cy="434340"/>
          </a:xfrm>
          <a:custGeom>
            <a:avLst/>
            <a:gdLst/>
            <a:ahLst/>
            <a:cxnLst/>
            <a:rect l="l" t="t" r="r" b="b"/>
            <a:pathLst>
              <a:path w="12193905" h="434340">
                <a:moveTo>
                  <a:pt x="12193523" y="0"/>
                </a:moveTo>
                <a:lnTo>
                  <a:pt x="0" y="0"/>
                </a:lnTo>
                <a:lnTo>
                  <a:pt x="0" y="434338"/>
                </a:lnTo>
                <a:lnTo>
                  <a:pt x="12193523" y="434338"/>
                </a:lnTo>
                <a:lnTo>
                  <a:pt x="12193523" y="0"/>
                </a:lnTo>
                <a:close/>
              </a:path>
            </a:pathLst>
          </a:custGeom>
          <a:solidFill>
            <a:srgbClr val="C735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92889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30046" y="6550635"/>
            <a:ext cx="1227455" cy="200660"/>
          </a:xfrm>
          <a:prstGeom prst="rect">
            <a:avLst/>
          </a:prstGeom>
        </p:spPr>
        <p:txBody>
          <a:bodyPr vert="horz" wrap="square" lIns="0" tIns="12700" rIns="0" bIns="0" rtlCol="0">
            <a:spAutoFit/>
          </a:bodyPr>
          <a:lstStyle/>
          <a:p>
            <a:pPr marL="12700">
              <a:lnSpc>
                <a:spcPct val="100000"/>
              </a:lnSpc>
              <a:spcBef>
                <a:spcPts val="100"/>
              </a:spcBef>
            </a:pPr>
            <a:r>
              <a:rPr sz="1150" spc="-15" dirty="0">
                <a:solidFill>
                  <a:srgbClr val="FFFFFF"/>
                </a:solidFill>
                <a:latin typeface="Calibri"/>
                <a:cs typeface="Calibri"/>
              </a:rPr>
              <a:t>Artificial</a:t>
            </a:r>
            <a:r>
              <a:rPr sz="1150" spc="-35" dirty="0">
                <a:solidFill>
                  <a:srgbClr val="FFFFFF"/>
                </a:solidFill>
                <a:latin typeface="Calibri"/>
                <a:cs typeface="Calibri"/>
              </a:rPr>
              <a:t> </a:t>
            </a:r>
            <a:r>
              <a:rPr sz="1150" spc="-5" dirty="0">
                <a:solidFill>
                  <a:srgbClr val="FFFFFF"/>
                </a:solidFill>
                <a:latin typeface="Calibri"/>
                <a:cs typeface="Calibri"/>
              </a:rPr>
              <a:t>Intelligence</a:t>
            </a:r>
            <a:endParaRPr sz="1150">
              <a:latin typeface="Calibri"/>
              <a:cs typeface="Calibri"/>
            </a:endParaRPr>
          </a:p>
        </p:txBody>
      </p:sp>
      <p:sp>
        <p:nvSpPr>
          <p:cNvPr id="4" name="object 4"/>
          <p:cNvSpPr txBox="1">
            <a:spLocks noGrp="1"/>
          </p:cNvSpPr>
          <p:nvPr>
            <p:ph type="title"/>
          </p:nvPr>
        </p:nvSpPr>
        <p:spPr>
          <a:xfrm>
            <a:off x="527747" y="386900"/>
            <a:ext cx="10043999" cy="751488"/>
          </a:xfrm>
          <a:prstGeom prst="rect">
            <a:avLst/>
          </a:prstGeom>
        </p:spPr>
        <p:txBody>
          <a:bodyPr vert="horz" wrap="square" lIns="0" tIns="12700" rIns="0" bIns="0" rtlCol="0">
            <a:spAutoFit/>
          </a:bodyPr>
          <a:lstStyle/>
          <a:p>
            <a:pPr marL="12700">
              <a:lnSpc>
                <a:spcPct val="100000"/>
              </a:lnSpc>
              <a:spcBef>
                <a:spcPts val="100"/>
              </a:spcBef>
            </a:pPr>
            <a:r>
              <a:rPr lang="en-US" sz="4800" spc="-15" dirty="0">
                <a:solidFill>
                  <a:srgbClr val="C73727"/>
                </a:solidFill>
              </a:rPr>
              <a:t>Matériel </a:t>
            </a:r>
            <a:r>
              <a:rPr lang="en-US" sz="4800" spc="-15" dirty="0" err="1">
                <a:solidFill>
                  <a:srgbClr val="C73727"/>
                </a:solidFill>
              </a:rPr>
              <a:t>d’industriAll</a:t>
            </a:r>
            <a:r>
              <a:rPr lang="en-US" sz="4800" spc="-15" dirty="0">
                <a:solidFill>
                  <a:srgbClr val="C73727"/>
                </a:solidFill>
              </a:rPr>
              <a:t> Europe sur </a:t>
            </a:r>
            <a:r>
              <a:rPr lang="en-US" sz="4800" spc="-15" dirty="0" err="1">
                <a:solidFill>
                  <a:srgbClr val="C73727"/>
                </a:solidFill>
              </a:rPr>
              <a:t>l’IA</a:t>
            </a:r>
            <a:r>
              <a:rPr lang="en-US" sz="4800" spc="-15" dirty="0">
                <a:solidFill>
                  <a:srgbClr val="C73727"/>
                </a:solidFill>
              </a:rPr>
              <a:t>: </a:t>
            </a:r>
          </a:p>
        </p:txBody>
      </p:sp>
      <p:sp>
        <p:nvSpPr>
          <p:cNvPr id="5" name="object 5"/>
          <p:cNvSpPr txBox="1"/>
          <p:nvPr/>
        </p:nvSpPr>
        <p:spPr>
          <a:xfrm>
            <a:off x="0" y="935179"/>
            <a:ext cx="11343037" cy="6006901"/>
          </a:xfrm>
          <a:prstGeom prst="rect">
            <a:avLst/>
          </a:prstGeom>
        </p:spPr>
        <p:txBody>
          <a:bodyPr vert="horz" wrap="square" lIns="0" tIns="113030" rIns="0" bIns="0" rtlCol="0">
            <a:spAutoFit/>
          </a:body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err="1">
                <a:ln>
                  <a:noFill/>
                </a:ln>
                <a:solidFill>
                  <a:srgbClr val="C00000"/>
                </a:solidFill>
                <a:effectLst/>
                <a:uLnTx/>
                <a:uFillTx/>
                <a:latin typeface="Calibri" panose="020F0502020204030204"/>
                <a:ea typeface="+mn-ea"/>
                <a:cs typeface="+mn-cs"/>
              </a:rPr>
              <a:t>Prise</a:t>
            </a: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 de position : </a:t>
            </a:r>
            <a:r>
              <a:rPr kumimoji="0" lang="fr-FR" sz="2800" b="0" i="0" u="none" strike="noStrike" kern="1200" cap="none" spc="0" normalizeH="0" baseline="0" noProof="0" dirty="0">
                <a:ln>
                  <a:noFill/>
                </a:ln>
                <a:solidFill>
                  <a:srgbClr val="0070C0"/>
                </a:solidFill>
                <a:effectLst/>
                <a:uLnTx/>
                <a:uFillTx/>
                <a:latin typeface="Calibri" panose="020F0502020204030204"/>
                <a:ea typeface="+mn-ea"/>
                <a:cs typeface="+mn-cs"/>
              </a:rPr>
              <a:t>Maîtriser l’intelligence artificielle : Une stratégie syndicale en matière d’IA</a:t>
            </a:r>
            <a:r>
              <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srgbClr val="0070C0"/>
                </a:solidFill>
                <a:effectLst/>
                <a:uLnTx/>
                <a:uFillTx/>
                <a:latin typeface="Calibri" panose="020F0502020204030204"/>
                <a:ea typeface="+mn-ea"/>
                <a:cs typeface="+mn-cs"/>
              </a:rPr>
              <a:t>novembre</a:t>
            </a:r>
            <a:r>
              <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rPr>
              <a:t> 2024) </a:t>
            </a:r>
            <a:r>
              <a:rPr lang="en-GB" sz="2800" dirty="0">
                <a:hlinkClick r:id="rId3"/>
              </a:rPr>
              <a:t>DE</a:t>
            </a:r>
            <a:r>
              <a:rPr lang="en-GB" sz="2800" dirty="0"/>
              <a:t>  </a:t>
            </a:r>
            <a:r>
              <a:rPr lang="en-GB" sz="2800" dirty="0">
                <a:hlinkClick r:id="rId4"/>
              </a:rPr>
              <a:t>EN</a:t>
            </a:r>
            <a:r>
              <a:rPr lang="en-GB" sz="2800" dirty="0"/>
              <a:t>  </a:t>
            </a:r>
            <a:r>
              <a:rPr lang="en-GB" sz="2800" dirty="0">
                <a:hlinkClick r:id="rId5"/>
              </a:rPr>
              <a:t>FR</a:t>
            </a:r>
            <a:endPar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2800" dirty="0">
                <a:solidFill>
                  <a:srgbClr val="C00000"/>
                </a:solidFill>
                <a:latin typeface="Calibri" panose="020F0502020204030204"/>
                <a:hlinkClick r:id="rId6"/>
              </a:rPr>
              <a:t>Etude</a:t>
            </a:r>
            <a:r>
              <a:rPr lang="en-US" sz="2800" dirty="0">
                <a:solidFill>
                  <a:srgbClr val="C00000"/>
                </a:solidFill>
                <a:latin typeface="Calibri" panose="020F0502020204030204"/>
              </a:rPr>
              <a:t> </a:t>
            </a:r>
            <a:r>
              <a:rPr lang="en-US" sz="2800" dirty="0">
                <a:solidFill>
                  <a:srgbClr val="0070C0"/>
                </a:solidFill>
                <a:latin typeface="Calibri" panose="020F0502020204030204"/>
              </a:rPr>
              <a:t>de Syndex sur </a:t>
            </a:r>
            <a:r>
              <a:rPr lang="en-US" sz="2800" dirty="0" err="1">
                <a:solidFill>
                  <a:srgbClr val="0070C0"/>
                </a:solidFill>
                <a:latin typeface="Calibri" panose="020F0502020204030204"/>
              </a:rPr>
              <a:t>l’impact</a:t>
            </a:r>
            <a:r>
              <a:rPr lang="en-US" sz="2800" dirty="0">
                <a:solidFill>
                  <a:srgbClr val="0070C0"/>
                </a:solidFill>
                <a:latin typeface="Calibri" panose="020F0502020204030204"/>
              </a:rPr>
              <a:t> de </a:t>
            </a:r>
            <a:r>
              <a:rPr lang="en-US" sz="2800" dirty="0" err="1">
                <a:solidFill>
                  <a:srgbClr val="0070C0"/>
                </a:solidFill>
                <a:latin typeface="Calibri" panose="020F0502020204030204"/>
              </a:rPr>
              <a:t>l’IA</a:t>
            </a:r>
            <a:r>
              <a:rPr lang="en-US" sz="2800" dirty="0">
                <a:solidFill>
                  <a:srgbClr val="0070C0"/>
                </a:solidFill>
                <a:latin typeface="Calibri" panose="020F0502020204030204"/>
              </a:rPr>
              <a:t> dans </a:t>
            </a:r>
            <a:r>
              <a:rPr lang="en-US" sz="2800" dirty="0" err="1">
                <a:solidFill>
                  <a:srgbClr val="0070C0"/>
                </a:solidFill>
                <a:latin typeface="Calibri" panose="020F0502020204030204"/>
              </a:rPr>
              <a:t>l’industrie</a:t>
            </a:r>
            <a:r>
              <a:rPr lang="en-US" sz="2800" dirty="0">
                <a:solidFill>
                  <a:srgbClr val="0070C0"/>
                </a:solidFill>
                <a:latin typeface="Calibri" panose="020F0502020204030204"/>
              </a:rPr>
              <a:t> (</a:t>
            </a:r>
            <a:r>
              <a:rPr lang="en-US" sz="2800" dirty="0" err="1">
                <a:solidFill>
                  <a:srgbClr val="0070C0"/>
                </a:solidFill>
                <a:latin typeface="Calibri" panose="020F0502020204030204"/>
              </a:rPr>
              <a:t>automne</a:t>
            </a:r>
            <a:r>
              <a:rPr lang="en-US" sz="2800" dirty="0">
                <a:solidFill>
                  <a:srgbClr val="0070C0"/>
                </a:solidFill>
                <a:latin typeface="Calibri" panose="020F0502020204030204"/>
              </a:rPr>
              <a:t> 2024)</a:t>
            </a:r>
            <a:endPar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hlinkClick r:id="rId7"/>
              </a:rPr>
              <a:t>Policy Brief</a:t>
            </a: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 : </a:t>
            </a:r>
            <a:r>
              <a:rPr lang="en-US" sz="2800" dirty="0">
                <a:solidFill>
                  <a:srgbClr val="0070C0"/>
                </a:solidFill>
                <a:latin typeface="Calibri" panose="020F0502020204030204"/>
              </a:rPr>
              <a:t>L’IA chez industriAll Europe : </a:t>
            </a:r>
            <a:r>
              <a:rPr lang="en-US" sz="2800" dirty="0" err="1">
                <a:solidFill>
                  <a:srgbClr val="0070C0"/>
                </a:solidFill>
                <a:latin typeface="Calibri" panose="020F0502020204030204"/>
              </a:rPr>
              <a:t>une</a:t>
            </a:r>
            <a:r>
              <a:rPr lang="en-US" sz="2800" dirty="0">
                <a:solidFill>
                  <a:srgbClr val="0070C0"/>
                </a:solidFill>
                <a:latin typeface="Calibri" panose="020F0502020204030204"/>
              </a:rPr>
              <a:t> </a:t>
            </a:r>
            <a:r>
              <a:rPr lang="en-US" sz="2800" dirty="0" err="1">
                <a:solidFill>
                  <a:srgbClr val="0070C0"/>
                </a:solidFill>
                <a:latin typeface="Calibri" panose="020F0502020204030204"/>
              </a:rPr>
              <a:t>approche</a:t>
            </a:r>
            <a:r>
              <a:rPr lang="en-US" sz="2800" dirty="0">
                <a:solidFill>
                  <a:srgbClr val="0070C0"/>
                </a:solidFill>
                <a:latin typeface="Calibri" panose="020F0502020204030204"/>
              </a:rPr>
              <a:t> politique </a:t>
            </a:r>
            <a:r>
              <a:rPr lang="en-US" sz="2800" dirty="0" err="1">
                <a:solidFill>
                  <a:srgbClr val="0070C0"/>
                </a:solidFill>
                <a:latin typeface="Calibri" panose="020F0502020204030204"/>
              </a:rPr>
              <a:t>industrielle</a:t>
            </a:r>
            <a:r>
              <a:rPr lang="en-US" sz="2800" dirty="0">
                <a:solidFill>
                  <a:srgbClr val="0070C0"/>
                </a:solidFill>
                <a:latin typeface="Calibri" panose="020F0502020204030204"/>
              </a:rPr>
              <a:t> </a:t>
            </a:r>
            <a:r>
              <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rPr>
              <a:t>(2024)</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C00000"/>
                </a:solidFill>
                <a:effectLst/>
                <a:uLnTx/>
                <a:uFillTx/>
                <a:latin typeface="Aptos" panose="02110004020202020204"/>
                <a:ea typeface="+mn-ea"/>
                <a:cs typeface="+mn-cs"/>
              </a:rPr>
              <a:t>Recommendations pratiques </a:t>
            </a:r>
            <a:r>
              <a:rPr lang="en-US" sz="2000" b="1" dirty="0">
                <a:solidFill>
                  <a:srgbClr val="C00000"/>
                </a:solidFill>
                <a:latin typeface="Aptos" panose="02110004020202020204"/>
              </a:rPr>
              <a:t>pour les </a:t>
            </a:r>
            <a:r>
              <a:rPr lang="en-US" sz="2000" b="1" dirty="0" err="1">
                <a:solidFill>
                  <a:srgbClr val="C00000"/>
                </a:solidFill>
                <a:latin typeface="Aptos" panose="02110004020202020204"/>
              </a:rPr>
              <a:t>coordinateurs</a:t>
            </a:r>
            <a:r>
              <a:rPr lang="en-US" sz="2000" b="1" dirty="0">
                <a:solidFill>
                  <a:srgbClr val="C00000"/>
                </a:solidFill>
                <a:latin typeface="Aptos" panose="02110004020202020204"/>
              </a:rPr>
              <a:t> CEE sur </a:t>
            </a:r>
            <a:r>
              <a:rPr lang="en-US" sz="2000" b="1" dirty="0" err="1">
                <a:solidFill>
                  <a:srgbClr val="C00000"/>
                </a:solidFill>
                <a:latin typeface="Aptos" panose="02110004020202020204"/>
              </a:rPr>
              <a:t>l’intelligence</a:t>
            </a:r>
            <a:r>
              <a:rPr lang="en-US" sz="2000" b="1" dirty="0">
                <a:solidFill>
                  <a:srgbClr val="C00000"/>
                </a:solidFill>
                <a:latin typeface="Aptos" panose="02110004020202020204"/>
              </a:rPr>
              <a:t> </a:t>
            </a:r>
            <a:r>
              <a:rPr lang="en-US" sz="2000" b="1" dirty="0" err="1">
                <a:solidFill>
                  <a:srgbClr val="C00000"/>
                </a:solidFill>
                <a:latin typeface="Aptos" panose="02110004020202020204"/>
              </a:rPr>
              <a:t>artificielle</a:t>
            </a:r>
            <a:r>
              <a:rPr kumimoji="0" lang="en-US" sz="2000" b="1" i="0" u="none" strike="noStrike" kern="1200" cap="none" spc="0" normalizeH="0" baseline="0" noProof="0" dirty="0">
                <a:ln>
                  <a:noFill/>
                </a:ln>
                <a:solidFill>
                  <a:srgbClr val="C00000"/>
                </a:solidFill>
                <a:effectLst/>
                <a:uLnTx/>
                <a:uFillTx/>
                <a:latin typeface="Aptos" panose="02110004020202020204"/>
                <a:ea typeface="+mn-ea"/>
                <a:cs typeface="+mn-cs"/>
              </a:rPr>
              <a:t> </a:t>
            </a:r>
            <a:r>
              <a:rPr lang="es-ES" sz="2000" dirty="0">
                <a:hlinkClick r:id="rId8"/>
              </a:rPr>
              <a:t>EN</a:t>
            </a:r>
            <a:r>
              <a:rPr lang="es-ES" sz="2000" dirty="0"/>
              <a:t>  </a:t>
            </a:r>
            <a:r>
              <a:rPr lang="es-ES" sz="2000" dirty="0">
                <a:hlinkClick r:id="rId9"/>
              </a:rPr>
              <a:t>FR</a:t>
            </a:r>
            <a:r>
              <a:rPr lang="es-ES" sz="2000" dirty="0"/>
              <a:t>  </a:t>
            </a:r>
            <a:r>
              <a:rPr lang="es-ES" sz="2000" dirty="0">
                <a:hlinkClick r:id="rId10"/>
              </a:rPr>
              <a:t>DE</a:t>
            </a:r>
            <a:r>
              <a:rPr lang="es-ES" sz="2000" dirty="0"/>
              <a:t>  </a:t>
            </a:r>
            <a:r>
              <a:rPr lang="es-ES" sz="2000" dirty="0">
                <a:hlinkClick r:id="rId11"/>
              </a:rPr>
              <a:t>IT</a:t>
            </a:r>
            <a:r>
              <a:rPr lang="es-ES" sz="2000" dirty="0"/>
              <a:t>  </a:t>
            </a:r>
            <a:r>
              <a:rPr lang="es-ES" sz="2000" dirty="0">
                <a:hlinkClick r:id="rId12"/>
              </a:rPr>
              <a:t>ES</a:t>
            </a:r>
            <a:r>
              <a:rPr lang="es-ES" sz="2000" dirty="0"/>
              <a:t>  </a:t>
            </a:r>
            <a:r>
              <a:rPr lang="es-ES" sz="2000" dirty="0">
                <a:hlinkClick r:id="rId13"/>
              </a:rPr>
              <a:t>PL</a:t>
            </a:r>
            <a:r>
              <a:rPr lang="es-ES" sz="2000" dirty="0"/>
              <a:t>  </a:t>
            </a:r>
            <a:r>
              <a:rPr lang="es-ES" sz="2000" dirty="0">
                <a:hlinkClick r:id="rId14"/>
              </a:rPr>
              <a:t>CZ</a:t>
            </a:r>
            <a:r>
              <a:rPr lang="es-ES" sz="2000" dirty="0"/>
              <a:t>  </a:t>
            </a:r>
            <a:r>
              <a:rPr lang="es-ES" sz="2000" dirty="0">
                <a:hlinkClick r:id="rId15"/>
              </a:rPr>
              <a:t>NL</a:t>
            </a:r>
            <a:r>
              <a:rPr lang="es-ES" sz="2000" dirty="0"/>
              <a:t>  </a:t>
            </a:r>
            <a:r>
              <a:rPr lang="es-ES" sz="2000" dirty="0">
                <a:hlinkClick r:id="rId16"/>
              </a:rPr>
              <a:t>SV</a:t>
            </a:r>
            <a:r>
              <a:rPr lang="es-ES" sz="2000" dirty="0"/>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srgbClr val="0070C0"/>
                </a:solidFill>
                <a:effectLst/>
                <a:uLnTx/>
                <a:uFillTx/>
                <a:latin typeface="Aptos" panose="02110004020202020204"/>
                <a:ea typeface="+mn-ea"/>
                <a:cs typeface="+mn-cs"/>
                <a:hlinkClick r:id="rId17"/>
              </a:rPr>
              <a:t>La boite à outil d'industriAll Europe sur le RGPD</a:t>
            </a:r>
            <a:endParaRPr kumimoji="0" lang="en-US" sz="2000" b="1" i="0" u="none" strike="noStrike" kern="1200" cap="none" spc="0" normalizeH="0" baseline="0" noProof="0" dirty="0">
              <a:ln>
                <a:noFill/>
              </a:ln>
              <a:solidFill>
                <a:srgbClr val="C00000"/>
              </a:solidFill>
              <a:effectLst/>
              <a:uLnTx/>
              <a:uFillTx/>
              <a:latin typeface="Aptos" panose="0211000402020202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effectLst/>
                <a:uLnTx/>
                <a:uFillTx/>
                <a:latin typeface="Calibri" panose="020F0502020204030204"/>
                <a:ea typeface="+mn-ea"/>
                <a:cs typeface="+mn-cs"/>
              </a:rPr>
              <a:t>Prise</a:t>
            </a:r>
            <a:r>
              <a:rPr kumimoji="0" lang="en-US" sz="2000" b="0" i="0" u="none" strike="noStrike" kern="1200" cap="none" spc="0" normalizeH="0" baseline="0" noProof="0" dirty="0">
                <a:ln>
                  <a:noFill/>
                </a:ln>
                <a:effectLst/>
                <a:uLnTx/>
                <a:uFillTx/>
                <a:latin typeface="Calibri" panose="020F0502020204030204"/>
                <a:ea typeface="+mn-ea"/>
                <a:cs typeface="+mn-cs"/>
              </a:rPr>
              <a:t> de position : (2022) </a:t>
            </a:r>
            <a:r>
              <a:rPr kumimoji="0" lang="fr-FR" sz="2000" b="0" i="0" u="none" strike="noStrike" kern="1200" cap="none" spc="0" normalizeH="0" baseline="0" noProof="0" dirty="0">
                <a:ln>
                  <a:noFill/>
                </a:ln>
                <a:effectLst/>
                <a:uLnTx/>
                <a:uFillTx/>
                <a:latin typeface="Calibri" panose="020F0502020204030204"/>
                <a:ea typeface="+mn-ea"/>
                <a:cs typeface="+mn-cs"/>
              </a:rPr>
              <a:t>L’IA en point de mire. L’intelligence artificielle : un enjeu et une opportunité pour les travailleurs et leurs représentants </a:t>
            </a:r>
            <a:r>
              <a:rPr lang="en-GB" b="0" i="0" u="none" strike="noStrike" dirty="0">
                <a:solidFill>
                  <a:srgbClr val="FFFFFF"/>
                </a:solidFill>
                <a:effectLst/>
                <a:latin typeface="Roboto" panose="02000000000000000000" pitchFamily="2" charset="0"/>
                <a:hlinkClick r:id="rId18"/>
              </a:rPr>
              <a:t>DE</a:t>
            </a:r>
            <a:r>
              <a:rPr lang="en-GB" b="0" i="0" dirty="0">
                <a:solidFill>
                  <a:srgbClr val="333333"/>
                </a:solidFill>
                <a:effectLst/>
                <a:latin typeface="Roboto" panose="02000000000000000000" pitchFamily="2" charset="0"/>
              </a:rPr>
              <a:t>  </a:t>
            </a:r>
            <a:r>
              <a:rPr lang="en-GB" b="0" i="0" u="none" strike="noStrike" dirty="0">
                <a:solidFill>
                  <a:srgbClr val="FFFFFF"/>
                </a:solidFill>
                <a:effectLst/>
                <a:latin typeface="Roboto" panose="02000000000000000000" pitchFamily="2" charset="0"/>
                <a:hlinkClick r:id="rId19"/>
              </a:rPr>
              <a:t>EN</a:t>
            </a:r>
            <a:r>
              <a:rPr lang="en-GB" b="0" i="0" dirty="0">
                <a:solidFill>
                  <a:srgbClr val="333333"/>
                </a:solidFill>
                <a:effectLst/>
                <a:latin typeface="Roboto" panose="02000000000000000000" pitchFamily="2" charset="0"/>
              </a:rPr>
              <a:t>  </a:t>
            </a:r>
            <a:r>
              <a:rPr lang="en-GB" b="0" i="0" u="none" strike="noStrike" dirty="0">
                <a:solidFill>
                  <a:srgbClr val="FFFFFF"/>
                </a:solidFill>
                <a:effectLst/>
                <a:latin typeface="Roboto" panose="02000000000000000000" pitchFamily="2" charset="0"/>
                <a:hlinkClick r:id="rId20"/>
              </a:rPr>
              <a:t>FR</a:t>
            </a:r>
            <a:endParaRPr kumimoji="0" lang="en-US" b="0" i="0" u="none" strike="noStrike" kern="1200" cap="none" spc="0" normalizeH="0" baseline="0" noProof="0" dirty="0">
              <a:ln>
                <a:noFill/>
              </a:ln>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Calibri" panose="020F0502020204030204"/>
                <a:ea typeface="+mn-ea"/>
                <a:cs typeface="+mn-cs"/>
              </a:rPr>
              <a:t>Policy Brief (2019): </a:t>
            </a:r>
            <a:r>
              <a:rPr kumimoji="0" lang="fr-FR" sz="2000" b="0" i="0" u="sng" strike="noStrike" kern="1200" cap="none" spc="0" normalizeH="0" baseline="0" noProof="0" dirty="0">
                <a:ln>
                  <a:noFill/>
                </a:ln>
                <a:effectLst/>
                <a:uLnTx/>
                <a:uFillTx/>
                <a:latin typeface="Calibri" panose="020F0502020204030204"/>
                <a:ea typeface="+mn-ea"/>
                <a:cs typeface="+mn-cs"/>
                <a:hlinkClick r:id="rId21"/>
              </a:rPr>
              <a:t>L'intelligence artificielles : les humains doivent rester aux commandes</a:t>
            </a:r>
            <a:endParaRPr kumimoji="0" lang="en-US" sz="2000" b="0" i="0" u="sng" strike="noStrike" kern="1200" cap="none" spc="0" normalizeH="0" baseline="0" noProof="0" dirty="0">
              <a:ln>
                <a:noFill/>
              </a:ln>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2000" b="0" i="0" u="sng" strike="noStrike" kern="1200" cap="none" spc="0" normalizeH="0" baseline="0" noProof="0" dirty="0">
                <a:ln>
                  <a:noFill/>
                </a:ln>
                <a:solidFill>
                  <a:srgbClr val="0070C0"/>
                </a:solidFill>
                <a:effectLst/>
                <a:uLnTx/>
                <a:uFillTx/>
                <a:latin typeface="Calibri" panose="020F0502020204030204"/>
                <a:ea typeface="+mn-ea"/>
                <a:cs typeface="+mn-cs"/>
                <a:hlinkClick r:id="rId22"/>
              </a:rPr>
              <a:t>Base de données sur les négociations collectives</a:t>
            </a:r>
            <a:endParaRPr kumimoji="0" lang="en-US" sz="2000" b="0" i="0" u="sng" strike="noStrike" kern="1200" cap="none" spc="0" normalizeH="0" baseline="0" noProof="0" dirty="0">
              <a:ln>
                <a:noFill/>
              </a:ln>
              <a:solidFill>
                <a:srgbClr val="0070C0"/>
              </a:solidFill>
              <a:effectLst/>
              <a:uLnTx/>
              <a:uFillTx/>
              <a:latin typeface="Calibri" panose="020F0502020204030204"/>
              <a:ea typeface="+mn-ea"/>
              <a:cs typeface="+mn-cs"/>
            </a:endParaRPr>
          </a:p>
          <a:p>
            <a:pPr marL="685800" lvl="1" indent="-228600">
              <a:lnSpc>
                <a:spcPct val="90000"/>
              </a:lnSpc>
              <a:spcBef>
                <a:spcPts val="1000"/>
              </a:spcBef>
              <a:buFont typeface="Arial" panose="020B0604020202020204" pitchFamily="34" charset="0"/>
              <a:buChar char="•"/>
              <a:defRPr/>
            </a:pPr>
            <a:r>
              <a:rPr kumimoji="0" lang="fr-FR" sz="2000" i="0" u="none" strike="noStrike" kern="1200" cap="none" spc="0" normalizeH="0" baseline="0" noProof="0" dirty="0">
                <a:ln>
                  <a:noFill/>
                </a:ln>
                <a:effectLst/>
                <a:uLnTx/>
                <a:uFillTx/>
                <a:latin typeface="Calibri" panose="020F0502020204030204"/>
                <a:ea typeface="+mn-ea"/>
                <a:cs typeface="+mn-cs"/>
                <a:hlinkClick r:id="rId23"/>
              </a:rPr>
              <a:t>La numérisation dans un monde post-COVID : quel est le rôle des syndicats industriels ?</a:t>
            </a:r>
            <a:endParaRPr kumimoji="0" lang="en-US" sz="2000" i="0" u="none" strike="noStrike" kern="1200" cap="none" spc="0" normalizeH="0" baseline="0" noProof="0" dirty="0">
              <a:ln>
                <a:noFill/>
              </a:ln>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i="0" u="sng" strike="noStrike" kern="1200" cap="none" spc="0" normalizeH="0" baseline="0" noProof="0" dirty="0">
              <a:ln>
                <a:noFill/>
              </a:ln>
              <a:solidFill>
                <a:srgbClr val="000000"/>
              </a:solidFill>
              <a:effectLst/>
              <a:uLnTx/>
              <a:uFillTx/>
              <a:latin typeface="Calibri" panose="020F0502020204030204"/>
              <a:ea typeface="+mn-ea"/>
              <a:cs typeface="+mn-cs"/>
            </a:endParaRPr>
          </a:p>
          <a:p>
            <a:pPr marL="354966" marR="432434" indent="-342900" algn="just">
              <a:lnSpc>
                <a:spcPct val="70100"/>
              </a:lnSpc>
              <a:spcBef>
                <a:spcPts val="890"/>
              </a:spcBef>
              <a:buFont typeface="Arial" panose="020B0604020202020204" pitchFamily="34" charset="0"/>
              <a:buChar char="•"/>
              <a:tabLst>
                <a:tab pos="470534" algn="l"/>
              </a:tabLst>
            </a:pPr>
            <a:endParaRPr sz="2200" dirty="0">
              <a:latin typeface="Calibri"/>
              <a:cs typeface="Calibri"/>
            </a:endParaRPr>
          </a:p>
        </p:txBody>
      </p:sp>
      <p:pic>
        <p:nvPicPr>
          <p:cNvPr id="6" name="object 6"/>
          <p:cNvPicPr/>
          <p:nvPr/>
        </p:nvPicPr>
        <p:blipFill>
          <a:blip r:embed="rId24" cstate="print"/>
          <a:stretch>
            <a:fillRect/>
          </a:stretch>
        </p:blipFill>
        <p:spPr>
          <a:xfrm>
            <a:off x="10400144" y="80470"/>
            <a:ext cx="1505259" cy="455239"/>
          </a:xfrm>
          <a:prstGeom prst="rect">
            <a:avLst/>
          </a:prstGeom>
        </p:spPr>
      </p:pic>
      <p:sp>
        <p:nvSpPr>
          <p:cNvPr id="2" name="object 5">
            <a:extLst>
              <a:ext uri="{FF2B5EF4-FFF2-40B4-BE49-F238E27FC236}">
                <a16:creationId xmlns:a16="http://schemas.microsoft.com/office/drawing/2014/main" id="{034E11F3-428C-E069-E5A8-CFF8B3177E8E}"/>
              </a:ext>
            </a:extLst>
          </p:cNvPr>
          <p:cNvSpPr/>
          <p:nvPr/>
        </p:nvSpPr>
        <p:spPr>
          <a:xfrm>
            <a:off x="0" y="6423659"/>
            <a:ext cx="12193905" cy="434340"/>
          </a:xfrm>
          <a:custGeom>
            <a:avLst/>
            <a:gdLst/>
            <a:ahLst/>
            <a:cxnLst/>
            <a:rect l="l" t="t" r="r" b="b"/>
            <a:pathLst>
              <a:path w="12193905" h="434340">
                <a:moveTo>
                  <a:pt x="12193523" y="0"/>
                </a:moveTo>
                <a:lnTo>
                  <a:pt x="0" y="0"/>
                </a:lnTo>
                <a:lnTo>
                  <a:pt x="0" y="434338"/>
                </a:lnTo>
                <a:lnTo>
                  <a:pt x="12193523" y="434338"/>
                </a:lnTo>
                <a:lnTo>
                  <a:pt x="12193523" y="0"/>
                </a:lnTo>
                <a:close/>
              </a:path>
            </a:pathLst>
          </a:custGeom>
          <a:solidFill>
            <a:srgbClr val="C73527"/>
          </a:solidFill>
        </p:spPr>
        <p:txBody>
          <a:bodyPr wrap="square" lIns="0" tIns="0" rIns="0" bIns="0" rtlCol="0"/>
          <a:lstStyle/>
          <a:p>
            <a:endParaRPr/>
          </a:p>
        </p:txBody>
      </p:sp>
      <p:pic>
        <p:nvPicPr>
          <p:cNvPr id="7" name="Picture 6">
            <a:extLst>
              <a:ext uri="{FF2B5EF4-FFF2-40B4-BE49-F238E27FC236}">
                <a16:creationId xmlns:a16="http://schemas.microsoft.com/office/drawing/2014/main" id="{23A3E8B7-5A85-498F-9400-D1B2FE4C93FE}"/>
              </a:ext>
            </a:extLst>
          </p:cNvPr>
          <p:cNvPicPr>
            <a:picLocks noChangeAspect="1"/>
          </p:cNvPicPr>
          <p:nvPr/>
        </p:nvPicPr>
        <p:blipFill>
          <a:blip r:embed="rId25"/>
          <a:stretch>
            <a:fillRect/>
          </a:stretch>
        </p:blipFill>
        <p:spPr>
          <a:xfrm>
            <a:off x="10001774" y="4854035"/>
            <a:ext cx="3287020" cy="1933889"/>
          </a:xfrm>
          <a:prstGeom prst="rect">
            <a:avLst/>
          </a:prstGeom>
        </p:spPr>
      </p:pic>
    </p:spTree>
    <p:extLst>
      <p:ext uri="{BB962C8B-B14F-4D97-AF65-F5344CB8AC3E}">
        <p14:creationId xmlns:p14="http://schemas.microsoft.com/office/powerpoint/2010/main" val="1939395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30046" y="6550635"/>
            <a:ext cx="1227455" cy="2006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50" b="0" i="0" u="none" strike="noStrike" kern="1200" cap="none" spc="-15" normalizeH="0" baseline="0" noProof="0" dirty="0">
                <a:ln>
                  <a:noFill/>
                </a:ln>
                <a:solidFill>
                  <a:srgbClr val="FFFFFF"/>
                </a:solidFill>
                <a:effectLst/>
                <a:uLnTx/>
                <a:uFillTx/>
                <a:latin typeface="Calibri"/>
                <a:ea typeface="+mn-ea"/>
                <a:cs typeface="Calibri"/>
              </a:rPr>
              <a:t>Artificial</a:t>
            </a:r>
            <a:r>
              <a:rPr kumimoji="0" sz="1150" b="0" i="0" u="none" strike="noStrike" kern="1200" cap="none" spc="-35" normalizeH="0" baseline="0" noProof="0" dirty="0">
                <a:ln>
                  <a:noFill/>
                </a:ln>
                <a:solidFill>
                  <a:srgbClr val="FFFFFF"/>
                </a:solidFill>
                <a:effectLst/>
                <a:uLnTx/>
                <a:uFillTx/>
                <a:latin typeface="Calibri"/>
                <a:ea typeface="+mn-ea"/>
                <a:cs typeface="Calibri"/>
              </a:rPr>
              <a:t> </a:t>
            </a:r>
            <a:r>
              <a:rPr kumimoji="0" sz="1150" b="0" i="0" u="none" strike="noStrike" kern="1200" cap="none" spc="-5" normalizeH="0" baseline="0" noProof="0" dirty="0">
                <a:ln>
                  <a:noFill/>
                </a:ln>
                <a:solidFill>
                  <a:srgbClr val="FFFFFF"/>
                </a:solidFill>
                <a:effectLst/>
                <a:uLnTx/>
                <a:uFillTx/>
                <a:latin typeface="Calibri"/>
                <a:ea typeface="+mn-ea"/>
                <a:cs typeface="Calibri"/>
              </a:rPr>
              <a:t>Intelligence</a:t>
            </a:r>
            <a:endParaRPr kumimoji="0" sz="115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txBox="1">
            <a:spLocks noGrp="1"/>
          </p:cNvSpPr>
          <p:nvPr>
            <p:ph type="title"/>
          </p:nvPr>
        </p:nvSpPr>
        <p:spPr>
          <a:xfrm>
            <a:off x="344284" y="140501"/>
            <a:ext cx="9236595" cy="751488"/>
          </a:xfrm>
          <a:prstGeom prst="rect">
            <a:avLst/>
          </a:prstGeom>
        </p:spPr>
        <p:txBody>
          <a:bodyPr vert="horz" wrap="square" lIns="0" tIns="12700" rIns="0" bIns="0" rtlCol="0">
            <a:spAutoFit/>
          </a:bodyPr>
          <a:lstStyle/>
          <a:p>
            <a:pPr marL="12700">
              <a:lnSpc>
                <a:spcPct val="100000"/>
              </a:lnSpc>
              <a:spcBef>
                <a:spcPts val="100"/>
              </a:spcBef>
            </a:pPr>
            <a:r>
              <a:rPr lang="en-US" sz="4800" spc="-15" dirty="0" err="1">
                <a:solidFill>
                  <a:srgbClr val="C73727"/>
                </a:solidFill>
              </a:rPr>
              <a:t>Activités</a:t>
            </a:r>
            <a:r>
              <a:rPr lang="en-US" sz="4800" spc="-15" dirty="0">
                <a:solidFill>
                  <a:srgbClr val="C73727"/>
                </a:solidFill>
              </a:rPr>
              <a:t> </a:t>
            </a:r>
            <a:r>
              <a:rPr lang="en-US" sz="4800" spc="-15" dirty="0" err="1">
                <a:solidFill>
                  <a:srgbClr val="C73727"/>
                </a:solidFill>
              </a:rPr>
              <a:t>d’industriAll</a:t>
            </a:r>
            <a:r>
              <a:rPr lang="en-US" sz="4800" spc="-15" dirty="0">
                <a:solidFill>
                  <a:srgbClr val="C73727"/>
                </a:solidFill>
              </a:rPr>
              <a:t> Europe sur </a:t>
            </a:r>
            <a:r>
              <a:rPr lang="en-US" sz="4800" spc="-15" dirty="0" err="1">
                <a:solidFill>
                  <a:srgbClr val="C73727"/>
                </a:solidFill>
              </a:rPr>
              <a:t>l’IA</a:t>
            </a:r>
            <a:r>
              <a:rPr lang="en-US" sz="4800" spc="-15" dirty="0">
                <a:solidFill>
                  <a:srgbClr val="C73727"/>
                </a:solidFill>
              </a:rPr>
              <a:t> : </a:t>
            </a:r>
          </a:p>
        </p:txBody>
      </p:sp>
      <p:sp>
        <p:nvSpPr>
          <p:cNvPr id="5" name="object 5"/>
          <p:cNvSpPr txBox="1"/>
          <p:nvPr/>
        </p:nvSpPr>
        <p:spPr>
          <a:xfrm>
            <a:off x="-203417" y="501255"/>
            <a:ext cx="7076411" cy="5881354"/>
          </a:xfrm>
          <a:prstGeom prst="rect">
            <a:avLst/>
          </a:prstGeom>
        </p:spPr>
        <p:txBody>
          <a:bodyPr vert="horz" wrap="square" lIns="0" tIns="113030" rIns="0" bIns="0" rtlCol="0">
            <a:spAutoFit/>
          </a:body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2400" dirty="0" err="1">
                <a:solidFill>
                  <a:prstClr val="black"/>
                </a:solidFill>
                <a:latin typeface="Calibri" panose="020F0502020204030204"/>
                <a:hlinkClick r:id="rId3"/>
              </a:rPr>
              <a:t>Projet</a:t>
            </a:r>
            <a:r>
              <a:rPr lang="en-US" sz="2400" dirty="0">
                <a:solidFill>
                  <a:prstClr val="black"/>
                </a:solidFill>
                <a:latin typeface="Calibri" panose="020F0502020204030204"/>
                <a:hlinkClick r:id="rId3"/>
              </a:rPr>
              <a:t> </a:t>
            </a:r>
            <a:r>
              <a:rPr lang="en-US" sz="2400" dirty="0" err="1">
                <a:solidFill>
                  <a:prstClr val="black"/>
                </a:solidFill>
                <a:latin typeface="Calibri" panose="020F0502020204030204"/>
                <a:hlinkClick r:id="rId3"/>
              </a:rPr>
              <a:t>iMET</a:t>
            </a:r>
            <a:r>
              <a:rPr lang="en-US" sz="2400" dirty="0">
                <a:solidFill>
                  <a:prstClr val="black"/>
                </a:solidFill>
                <a:latin typeface="Calibri" panose="020F0502020204030204"/>
              </a:rPr>
              <a:t> (industriAll Europe et CEEMET, 2024): </a:t>
            </a:r>
            <a:r>
              <a:rPr lang="en-GB" sz="2400" dirty="0">
                <a:solidFill>
                  <a:prstClr val="black"/>
                </a:solidFill>
                <a:latin typeface="Calibri" panose="020F0502020204030204"/>
              </a:rPr>
              <a:t>“</a:t>
            </a:r>
            <a:r>
              <a:rPr lang="en-GB" sz="2400" dirty="0" err="1">
                <a:solidFill>
                  <a:prstClr val="black"/>
                </a:solidFill>
                <a:latin typeface="Calibri" panose="020F0502020204030204"/>
              </a:rPr>
              <a:t>Innover</a:t>
            </a:r>
            <a:r>
              <a:rPr lang="en-GB" sz="2400" dirty="0">
                <a:solidFill>
                  <a:prstClr val="black"/>
                </a:solidFill>
                <a:latin typeface="Calibri" panose="020F0502020204030204"/>
              </a:rPr>
              <a:t> le dialogue social et les </a:t>
            </a:r>
            <a:r>
              <a:rPr lang="en-GB" sz="2400" dirty="0" err="1">
                <a:solidFill>
                  <a:prstClr val="black"/>
                </a:solidFill>
                <a:latin typeface="Calibri" panose="020F0502020204030204"/>
              </a:rPr>
              <a:t>négociations</a:t>
            </a:r>
            <a:r>
              <a:rPr lang="en-GB" sz="2400" dirty="0">
                <a:solidFill>
                  <a:prstClr val="black"/>
                </a:solidFill>
                <a:latin typeface="Calibri" panose="020F0502020204030204"/>
              </a:rPr>
              <a:t> collectives </a:t>
            </a:r>
            <a:r>
              <a:rPr lang="en-GB" sz="2400" dirty="0" err="1">
                <a:solidFill>
                  <a:prstClr val="black"/>
                </a:solidFill>
                <a:latin typeface="Calibri" panose="020F0502020204030204"/>
              </a:rPr>
              <a:t>vers</a:t>
            </a:r>
            <a:r>
              <a:rPr lang="en-GB" sz="2400" dirty="0">
                <a:solidFill>
                  <a:prstClr val="black"/>
                </a:solidFill>
                <a:latin typeface="Calibri" panose="020F0502020204030204"/>
              </a:rPr>
              <a:t> </a:t>
            </a:r>
            <a:r>
              <a:rPr lang="en-GB" sz="2400" dirty="0" err="1">
                <a:solidFill>
                  <a:prstClr val="black"/>
                </a:solidFill>
                <a:latin typeface="Calibri" panose="020F0502020204030204"/>
              </a:rPr>
              <a:t>l’intelligence</a:t>
            </a:r>
            <a:r>
              <a:rPr lang="en-GB" sz="2400" dirty="0">
                <a:solidFill>
                  <a:prstClr val="black"/>
                </a:solidFill>
                <a:latin typeface="Calibri" panose="020F0502020204030204"/>
              </a:rPr>
              <a:t> </a:t>
            </a:r>
            <a:r>
              <a:rPr lang="en-GB" sz="2400" dirty="0" err="1">
                <a:solidFill>
                  <a:prstClr val="black"/>
                </a:solidFill>
                <a:latin typeface="Calibri" panose="020F0502020204030204"/>
              </a:rPr>
              <a:t>artificielle</a:t>
            </a:r>
            <a:r>
              <a:rPr lang="en-GB" sz="2400" dirty="0">
                <a:solidFill>
                  <a:prstClr val="black"/>
                </a:solidFill>
                <a:latin typeface="Calibri" panose="020F0502020204030204"/>
              </a:rPr>
              <a:t> dans les industries MET”</a:t>
            </a:r>
            <a:endParaRPr lang="en-US" sz="2400" dirty="0">
              <a:solidFill>
                <a:prstClr val="black"/>
              </a:solidFill>
              <a:latin typeface="Calibri" panose="020F0502020204030204"/>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2400" dirty="0">
                <a:solidFill>
                  <a:prstClr val="black"/>
                </a:solidFill>
                <a:latin typeface="Calibri" panose="020F0502020204030204"/>
                <a:hlinkClick r:id="rId4"/>
              </a:rPr>
              <a:t>Atelier sur </a:t>
            </a:r>
            <a:r>
              <a:rPr lang="en-US" sz="2400" dirty="0" err="1">
                <a:solidFill>
                  <a:prstClr val="black"/>
                </a:solidFill>
                <a:latin typeface="Calibri" panose="020F0502020204030204"/>
                <a:hlinkClick r:id="rId4"/>
              </a:rPr>
              <a:t>l'IA</a:t>
            </a:r>
            <a:r>
              <a:rPr lang="en-US" sz="2400" dirty="0">
                <a:solidFill>
                  <a:prstClr val="black"/>
                </a:solidFill>
                <a:latin typeface="Calibri" panose="020F0502020204030204"/>
              </a:rPr>
              <a:t>, (Helsinki 2023): </a:t>
            </a:r>
            <a:r>
              <a:rPr lang="en-GB" sz="2400" dirty="0">
                <a:solidFill>
                  <a:prstClr val="black"/>
                </a:solidFill>
                <a:latin typeface="Calibri" panose="020F0502020204030204"/>
              </a:rPr>
              <a:t>L’IA au service des </a:t>
            </a:r>
            <a:r>
              <a:rPr lang="en-GB" sz="2400" dirty="0" err="1">
                <a:solidFill>
                  <a:prstClr val="black"/>
                </a:solidFill>
                <a:latin typeface="Calibri" panose="020F0502020204030204"/>
              </a:rPr>
              <a:t>travailleurs</a:t>
            </a:r>
            <a:r>
              <a:rPr lang="en-GB" sz="2400" dirty="0">
                <a:solidFill>
                  <a:prstClr val="black"/>
                </a:solidFill>
                <a:latin typeface="Calibri" panose="020F0502020204030204"/>
              </a:rPr>
              <a:t> : Zoom sur </a:t>
            </a:r>
            <a:r>
              <a:rPr lang="en-GB" sz="2400" dirty="0" err="1">
                <a:solidFill>
                  <a:prstClr val="black"/>
                </a:solidFill>
                <a:latin typeface="Calibri" panose="020F0502020204030204"/>
              </a:rPr>
              <a:t>l’IA</a:t>
            </a:r>
            <a:endParaRPr lang="en-US" sz="2400" dirty="0">
              <a:solidFill>
                <a:prstClr val="black"/>
              </a:solidFill>
              <a:latin typeface="Calibri" panose="020F0502020204030204"/>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2400" dirty="0">
                <a:solidFill>
                  <a:prstClr val="black"/>
                </a:solidFill>
                <a:latin typeface="Calibri" panose="020F0502020204030204"/>
                <a:hlinkClick r:id="rId5"/>
              </a:rPr>
              <a:t>Formations sur le RGPD</a:t>
            </a:r>
            <a:r>
              <a:rPr lang="en-US" sz="2400" dirty="0">
                <a:solidFill>
                  <a:prstClr val="black"/>
                </a:solidFill>
                <a:latin typeface="Calibri" panose="020F0502020204030204"/>
              </a:rPr>
              <a:t> (</a:t>
            </a:r>
            <a:r>
              <a:rPr lang="en-US" sz="2400" dirty="0" err="1">
                <a:solidFill>
                  <a:prstClr val="black"/>
                </a:solidFill>
                <a:latin typeface="Calibri" panose="020F0502020204030204"/>
              </a:rPr>
              <a:t>en</a:t>
            </a:r>
            <a:r>
              <a:rPr lang="en-US" sz="2400" dirty="0">
                <a:solidFill>
                  <a:prstClr val="black"/>
                </a:solidFill>
                <a:latin typeface="Calibri" panose="020F0502020204030204"/>
              </a:rPr>
              <a:t> </a:t>
            </a:r>
            <a:r>
              <a:rPr lang="en-US" sz="2400" dirty="0" err="1">
                <a:solidFill>
                  <a:prstClr val="black"/>
                </a:solidFill>
                <a:latin typeface="Calibri" panose="020F0502020204030204"/>
              </a:rPr>
              <a:t>ligne</a:t>
            </a:r>
            <a:r>
              <a:rPr lang="en-US" sz="2400" dirty="0">
                <a:solidFill>
                  <a:prstClr val="black"/>
                </a:solidFill>
                <a:latin typeface="Calibri" panose="020F0502020204030204"/>
              </a:rPr>
              <a:t> et </a:t>
            </a:r>
            <a:r>
              <a:rPr lang="en-US" sz="2400" dirty="0" err="1">
                <a:solidFill>
                  <a:prstClr val="black"/>
                </a:solidFill>
                <a:latin typeface="Calibri" panose="020F0502020204030204"/>
              </a:rPr>
              <a:t>en</a:t>
            </a:r>
            <a:r>
              <a:rPr lang="en-US" sz="2400" dirty="0">
                <a:solidFill>
                  <a:prstClr val="black"/>
                </a:solidFill>
                <a:latin typeface="Calibri" panose="020F0502020204030204"/>
              </a:rPr>
              <a:t> </a:t>
            </a:r>
            <a:r>
              <a:rPr lang="en-US" sz="2400" dirty="0" err="1">
                <a:solidFill>
                  <a:prstClr val="black"/>
                </a:solidFill>
                <a:latin typeface="Calibri" panose="020F0502020204030204"/>
              </a:rPr>
              <a:t>présentiel</a:t>
            </a:r>
            <a:r>
              <a:rPr lang="en-US" sz="2400" dirty="0">
                <a:solidFill>
                  <a:prstClr val="black"/>
                </a:solidFill>
                <a:latin typeface="Calibri" panose="020F0502020204030204"/>
              </a:rPr>
              <a:t>, Bratislava 2022)</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2400" dirty="0">
                <a:solidFill>
                  <a:prstClr val="black"/>
                </a:solidFill>
                <a:latin typeface="Calibri" panose="020F0502020204030204"/>
              </a:rPr>
              <a:t>Atelier sur la </a:t>
            </a:r>
            <a:r>
              <a:rPr lang="en-US" sz="2400" dirty="0" err="1">
                <a:solidFill>
                  <a:prstClr val="black"/>
                </a:solidFill>
                <a:latin typeface="Calibri" panose="020F0502020204030204"/>
              </a:rPr>
              <a:t>numérisation</a:t>
            </a:r>
            <a:r>
              <a:rPr lang="en-US" sz="2400" dirty="0">
                <a:solidFill>
                  <a:prstClr val="black"/>
                </a:solidFill>
                <a:latin typeface="Calibri" panose="020F0502020204030204"/>
              </a:rPr>
              <a:t> (mars 2022)</a:t>
            </a:r>
          </a:p>
          <a:p>
            <a:pPr marL="685800" lvl="1" indent="-228600">
              <a:lnSpc>
                <a:spcPct val="90000"/>
              </a:lnSpc>
              <a:spcBef>
                <a:spcPts val="500"/>
              </a:spcBef>
              <a:buFont typeface="Arial" panose="020B0604020202020204" pitchFamily="34" charset="0"/>
              <a:buChar char="•"/>
              <a:defRPr/>
            </a:pPr>
            <a:r>
              <a:rPr lang="en-US" sz="2400" dirty="0" err="1">
                <a:solidFill>
                  <a:prstClr val="black"/>
                </a:solidFill>
                <a:latin typeface="Calibri" panose="020F0502020204030204"/>
                <a:hlinkClick r:id="rId6"/>
              </a:rPr>
              <a:t>Projet</a:t>
            </a:r>
            <a:r>
              <a:rPr lang="en-US" sz="2400" dirty="0">
                <a:solidFill>
                  <a:prstClr val="black"/>
                </a:solidFill>
                <a:latin typeface="Calibri" panose="020F0502020204030204"/>
              </a:rPr>
              <a:t> sur </a:t>
            </a:r>
            <a:r>
              <a:rPr lang="en-US" sz="2400" dirty="0" err="1">
                <a:solidFill>
                  <a:prstClr val="black"/>
                </a:solidFill>
                <a:latin typeface="Calibri" panose="020F0502020204030204"/>
              </a:rPr>
              <a:t>une</a:t>
            </a:r>
            <a:r>
              <a:rPr lang="en-US" sz="2400" dirty="0">
                <a:solidFill>
                  <a:prstClr val="black"/>
                </a:solidFill>
                <a:latin typeface="Calibri" panose="020F0502020204030204"/>
              </a:rPr>
              <a:t> </a:t>
            </a:r>
            <a:r>
              <a:rPr lang="en-US" sz="2400" dirty="0" err="1">
                <a:solidFill>
                  <a:prstClr val="black"/>
                </a:solidFill>
                <a:latin typeface="Calibri" panose="020F0502020204030204"/>
              </a:rPr>
              <a:t>numérisation</a:t>
            </a:r>
            <a:r>
              <a:rPr lang="en-US" sz="2400" dirty="0">
                <a:solidFill>
                  <a:prstClr val="black"/>
                </a:solidFill>
                <a:latin typeface="Calibri" panose="020F0502020204030204"/>
              </a:rPr>
              <a:t> </a:t>
            </a:r>
            <a:r>
              <a:rPr lang="en-US" sz="2400" dirty="0" err="1">
                <a:solidFill>
                  <a:prstClr val="black"/>
                </a:solidFill>
                <a:latin typeface="Calibri" panose="020F0502020204030204"/>
              </a:rPr>
              <a:t>équitable</a:t>
            </a:r>
            <a:r>
              <a:rPr lang="en-US" sz="2400" dirty="0">
                <a:solidFill>
                  <a:prstClr val="black"/>
                </a:solidFill>
                <a:latin typeface="Calibri" panose="020F0502020204030204"/>
              </a:rPr>
              <a:t> (2019 – 2020) – 3 ateliers</a:t>
            </a:r>
            <a:endPar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R="0" lvl="1" algn="l" defTabSz="914400" rtl="0" eaLnBrk="1" fontAlgn="auto" latinLnBrk="0" hangingPunct="1">
              <a:lnSpc>
                <a:spcPct val="90000"/>
              </a:lnSpc>
              <a:spcBef>
                <a:spcPts val="500"/>
              </a:spcBef>
              <a:spcAft>
                <a:spcPts val="0"/>
              </a:spcAft>
              <a:buClrTx/>
              <a:buSzTx/>
              <a:tabLst/>
              <a:defRPr/>
            </a:pPr>
            <a:r>
              <a:rPr lang="en-US" sz="2400" b="1" dirty="0">
                <a:solidFill>
                  <a:srgbClr val="0070C0"/>
                </a:solidFill>
                <a:latin typeface="Calibri" panose="020F0502020204030204"/>
              </a:rPr>
              <a:t>+ Tentative de faire </a:t>
            </a:r>
            <a:r>
              <a:rPr lang="en-US" sz="2400" b="1" dirty="0" err="1">
                <a:solidFill>
                  <a:srgbClr val="0070C0"/>
                </a:solidFill>
                <a:latin typeface="Calibri" panose="020F0502020204030204"/>
              </a:rPr>
              <a:t>inscrire</a:t>
            </a:r>
            <a:r>
              <a:rPr lang="en-US" sz="2400" b="1" dirty="0">
                <a:solidFill>
                  <a:srgbClr val="0070C0"/>
                </a:solidFill>
                <a:latin typeface="Calibri" panose="020F0502020204030204"/>
              </a:rPr>
              <a:t> </a:t>
            </a:r>
            <a:r>
              <a:rPr lang="en-US" sz="2400" b="1" dirty="0" err="1">
                <a:solidFill>
                  <a:srgbClr val="0070C0"/>
                </a:solidFill>
                <a:latin typeface="Calibri" panose="020F0502020204030204"/>
              </a:rPr>
              <a:t>l’IA</a:t>
            </a:r>
            <a:r>
              <a:rPr lang="en-US" sz="2400" b="1" dirty="0">
                <a:solidFill>
                  <a:srgbClr val="0070C0"/>
                </a:solidFill>
                <a:latin typeface="Calibri" panose="020F0502020204030204"/>
              </a:rPr>
              <a:t> et la </a:t>
            </a:r>
            <a:r>
              <a:rPr lang="en-US" sz="2400" b="1" dirty="0" err="1">
                <a:solidFill>
                  <a:srgbClr val="0070C0"/>
                </a:solidFill>
                <a:latin typeface="Calibri" panose="020F0502020204030204"/>
              </a:rPr>
              <a:t>numérisation</a:t>
            </a:r>
            <a:r>
              <a:rPr lang="en-US" sz="2400" b="1" dirty="0">
                <a:solidFill>
                  <a:srgbClr val="0070C0"/>
                </a:solidFill>
                <a:latin typeface="Calibri" panose="020F0502020204030204"/>
              </a:rPr>
              <a:t> à </a:t>
            </a:r>
            <a:r>
              <a:rPr lang="en-US" sz="2400" b="1" dirty="0" err="1">
                <a:solidFill>
                  <a:srgbClr val="0070C0"/>
                </a:solidFill>
                <a:latin typeface="Calibri" panose="020F0502020204030204"/>
              </a:rPr>
              <a:t>l’ordre</a:t>
            </a:r>
            <a:r>
              <a:rPr lang="en-US" sz="2400" b="1" dirty="0">
                <a:solidFill>
                  <a:srgbClr val="0070C0"/>
                </a:solidFill>
                <a:latin typeface="Calibri" panose="020F0502020204030204"/>
              </a:rPr>
              <a:t> du jour de divers </a:t>
            </a:r>
            <a:r>
              <a:rPr lang="en-US" sz="2400" b="1" dirty="0" err="1">
                <a:solidFill>
                  <a:srgbClr val="0070C0"/>
                </a:solidFill>
                <a:latin typeface="Calibri" panose="020F0502020204030204"/>
              </a:rPr>
              <a:t>comités</a:t>
            </a:r>
            <a:r>
              <a:rPr lang="en-US" sz="2400" b="1" dirty="0">
                <a:solidFill>
                  <a:srgbClr val="0070C0"/>
                </a:solidFill>
                <a:latin typeface="Calibri" panose="020F0502020204030204"/>
              </a:rPr>
              <a:t> et </a:t>
            </a:r>
            <a:r>
              <a:rPr lang="en-US" sz="2400" b="1" dirty="0" err="1">
                <a:solidFill>
                  <a:srgbClr val="0070C0"/>
                </a:solidFill>
                <a:latin typeface="Calibri" panose="020F0502020204030204"/>
              </a:rPr>
              <a:t>événements</a:t>
            </a:r>
            <a:endParaRPr lang="en-US" sz="2400" b="1" dirty="0">
              <a:solidFill>
                <a:srgbClr val="0070C0"/>
              </a:solidFill>
              <a:latin typeface="Calibri" panose="020F0502020204030204"/>
              <a:sym typeface="Wingdings" panose="05000000000000000000" pitchFamily="2" charset="2"/>
            </a:endParaRPr>
          </a:p>
          <a:p>
            <a:pPr marR="0" lvl="1" algn="l" defTabSz="914400" rtl="0" eaLnBrk="1" fontAlgn="auto" latinLnBrk="0" hangingPunct="1">
              <a:lnSpc>
                <a:spcPct val="90000"/>
              </a:lnSpc>
              <a:spcBef>
                <a:spcPts val="500"/>
              </a:spcBef>
              <a:spcAft>
                <a:spcPts val="0"/>
              </a:spcAft>
              <a:buClrTx/>
              <a:buSzTx/>
              <a:tabLst/>
              <a:defRPr/>
            </a:pPr>
            <a:r>
              <a:rPr lang="en-US" sz="2400" b="1" dirty="0">
                <a:solidFill>
                  <a:srgbClr val="0070C0"/>
                </a:solidFill>
                <a:latin typeface="Calibri" panose="020F0502020204030204"/>
                <a:sym typeface="Wingdings" panose="05000000000000000000" pitchFamily="2" charset="2"/>
              </a:rPr>
              <a:t>+ Groupe de travail ad-hoc sur la </a:t>
            </a:r>
            <a:r>
              <a:rPr lang="en-US" sz="2400" b="1" dirty="0" err="1">
                <a:solidFill>
                  <a:srgbClr val="0070C0"/>
                </a:solidFill>
                <a:latin typeface="Calibri" panose="020F0502020204030204"/>
                <a:sym typeface="Wingdings" panose="05000000000000000000" pitchFamily="2" charset="2"/>
              </a:rPr>
              <a:t>numérisation</a:t>
            </a:r>
            <a:r>
              <a:rPr lang="en-US" sz="2400" b="1" dirty="0">
                <a:solidFill>
                  <a:srgbClr val="0070C0"/>
                </a:solidFill>
                <a:latin typeface="Calibri" panose="020F0502020204030204"/>
                <a:sym typeface="Wingdings" panose="05000000000000000000" pitchFamily="2" charset="2"/>
              </a:rPr>
              <a:t> et </a:t>
            </a:r>
            <a:r>
              <a:rPr lang="en-US" sz="2400" b="1" dirty="0" err="1">
                <a:solidFill>
                  <a:srgbClr val="0070C0"/>
                </a:solidFill>
                <a:latin typeface="Calibri" panose="020F0502020204030204"/>
                <a:sym typeface="Wingdings" panose="05000000000000000000" pitchFamily="2" charset="2"/>
              </a:rPr>
              <a:t>l’IA</a:t>
            </a:r>
            <a:endParaRPr kumimoji="0" sz="220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6" name="object 6"/>
          <p:cNvPicPr/>
          <p:nvPr/>
        </p:nvPicPr>
        <p:blipFill>
          <a:blip r:embed="rId7" cstate="print"/>
          <a:stretch>
            <a:fillRect/>
          </a:stretch>
        </p:blipFill>
        <p:spPr>
          <a:xfrm>
            <a:off x="9753600" y="201561"/>
            <a:ext cx="1598674" cy="403982"/>
          </a:xfrm>
          <a:prstGeom prst="rect">
            <a:avLst/>
          </a:prstGeom>
        </p:spPr>
      </p:pic>
      <p:sp>
        <p:nvSpPr>
          <p:cNvPr id="2" name="object 5">
            <a:extLst>
              <a:ext uri="{FF2B5EF4-FFF2-40B4-BE49-F238E27FC236}">
                <a16:creationId xmlns:a16="http://schemas.microsoft.com/office/drawing/2014/main" id="{034E11F3-428C-E069-E5A8-CFF8B3177E8E}"/>
              </a:ext>
            </a:extLst>
          </p:cNvPr>
          <p:cNvSpPr/>
          <p:nvPr/>
        </p:nvSpPr>
        <p:spPr>
          <a:xfrm>
            <a:off x="0" y="6423659"/>
            <a:ext cx="12193905" cy="434340"/>
          </a:xfrm>
          <a:custGeom>
            <a:avLst/>
            <a:gdLst/>
            <a:ahLst/>
            <a:cxnLst/>
            <a:rect l="l" t="t" r="r" b="b"/>
            <a:pathLst>
              <a:path w="12193905" h="434340">
                <a:moveTo>
                  <a:pt x="12193523" y="0"/>
                </a:moveTo>
                <a:lnTo>
                  <a:pt x="0" y="0"/>
                </a:lnTo>
                <a:lnTo>
                  <a:pt x="0" y="434338"/>
                </a:lnTo>
                <a:lnTo>
                  <a:pt x="12193523" y="434338"/>
                </a:lnTo>
                <a:lnTo>
                  <a:pt x="12193523" y="0"/>
                </a:lnTo>
                <a:close/>
              </a:path>
            </a:pathLst>
          </a:custGeom>
          <a:solidFill>
            <a:srgbClr val="C735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0" name="Picture 9" descr="A group of people in a room&#10;&#10;Description automatically generated">
            <a:extLst>
              <a:ext uri="{FF2B5EF4-FFF2-40B4-BE49-F238E27FC236}">
                <a16:creationId xmlns:a16="http://schemas.microsoft.com/office/drawing/2014/main" id="{5C9C824D-7537-0884-FB4D-4E21D7470C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22243" y="3779750"/>
            <a:ext cx="4701201" cy="2643909"/>
          </a:xfrm>
          <a:prstGeom prst="rect">
            <a:avLst/>
          </a:prstGeom>
        </p:spPr>
      </p:pic>
      <p:pic>
        <p:nvPicPr>
          <p:cNvPr id="7" name="Picture 6">
            <a:extLst>
              <a:ext uri="{FF2B5EF4-FFF2-40B4-BE49-F238E27FC236}">
                <a16:creationId xmlns:a16="http://schemas.microsoft.com/office/drawing/2014/main" id="{F629A52F-59D8-4D63-9437-3F9DBD44CFF5}"/>
              </a:ext>
            </a:extLst>
          </p:cNvPr>
          <p:cNvPicPr>
            <a:picLocks noChangeAspect="1"/>
          </p:cNvPicPr>
          <p:nvPr/>
        </p:nvPicPr>
        <p:blipFill>
          <a:blip r:embed="rId9"/>
          <a:stretch>
            <a:fillRect/>
          </a:stretch>
        </p:blipFill>
        <p:spPr>
          <a:xfrm>
            <a:off x="6872995" y="1069066"/>
            <a:ext cx="5173539" cy="2909547"/>
          </a:xfrm>
          <a:prstGeom prst="rect">
            <a:avLst/>
          </a:prstGeom>
        </p:spPr>
      </p:pic>
    </p:spTree>
    <p:extLst>
      <p:ext uri="{BB962C8B-B14F-4D97-AF65-F5344CB8AC3E}">
        <p14:creationId xmlns:p14="http://schemas.microsoft.com/office/powerpoint/2010/main" val="2306839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737359"/>
            <a:ext cx="12193905" cy="5120640"/>
            <a:chOff x="0" y="1737359"/>
            <a:chExt cx="12193905" cy="5120640"/>
          </a:xfrm>
        </p:grpSpPr>
        <p:sp>
          <p:nvSpPr>
            <p:cNvPr id="3" name="object 3"/>
            <p:cNvSpPr/>
            <p:nvPr/>
          </p:nvSpPr>
          <p:spPr>
            <a:xfrm>
              <a:off x="0" y="1737359"/>
              <a:ext cx="12193905" cy="5120640"/>
            </a:xfrm>
            <a:custGeom>
              <a:avLst/>
              <a:gdLst/>
              <a:ahLst/>
              <a:cxnLst/>
              <a:rect l="l" t="t" r="r" b="b"/>
              <a:pathLst>
                <a:path w="12193905" h="5120640">
                  <a:moveTo>
                    <a:pt x="12193523" y="0"/>
                  </a:moveTo>
                  <a:lnTo>
                    <a:pt x="0" y="0"/>
                  </a:lnTo>
                  <a:lnTo>
                    <a:pt x="0" y="5120640"/>
                  </a:lnTo>
                  <a:lnTo>
                    <a:pt x="12193523" y="5120640"/>
                  </a:lnTo>
                  <a:lnTo>
                    <a:pt x="12193523" y="0"/>
                  </a:lnTo>
                  <a:close/>
                </a:path>
              </a:pathLst>
            </a:custGeom>
            <a:solidFill>
              <a:srgbClr val="E7E6E6"/>
            </a:solidFill>
          </p:spPr>
          <p:txBody>
            <a:bodyPr wrap="square" lIns="0" tIns="0" rIns="0" bIns="0" rtlCol="0"/>
            <a:lstStyle/>
            <a:p>
              <a:endParaRPr/>
            </a:p>
          </p:txBody>
        </p:sp>
        <p:sp>
          <p:nvSpPr>
            <p:cNvPr id="4" name="object 4"/>
            <p:cNvSpPr/>
            <p:nvPr/>
          </p:nvSpPr>
          <p:spPr>
            <a:xfrm>
              <a:off x="269735" y="2440444"/>
              <a:ext cx="6200140" cy="4417695"/>
            </a:xfrm>
            <a:custGeom>
              <a:avLst/>
              <a:gdLst/>
              <a:ahLst/>
              <a:cxnLst/>
              <a:rect l="l" t="t" r="r" b="b"/>
              <a:pathLst>
                <a:path w="6200140" h="4417695">
                  <a:moveTo>
                    <a:pt x="1592084" y="4417555"/>
                  </a:moveTo>
                  <a:lnTo>
                    <a:pt x="1584693" y="4347400"/>
                  </a:lnTo>
                  <a:lnTo>
                    <a:pt x="1575917" y="4303052"/>
                  </a:lnTo>
                  <a:lnTo>
                    <a:pt x="1564220" y="4259402"/>
                  </a:lnTo>
                  <a:lnTo>
                    <a:pt x="1549641" y="4216616"/>
                  </a:lnTo>
                  <a:lnTo>
                    <a:pt x="1532229" y="4174833"/>
                  </a:lnTo>
                  <a:lnTo>
                    <a:pt x="1512011" y="4134205"/>
                  </a:lnTo>
                  <a:lnTo>
                    <a:pt x="1489049" y="4094911"/>
                  </a:lnTo>
                  <a:lnTo>
                    <a:pt x="1463370" y="4057091"/>
                  </a:lnTo>
                  <a:lnTo>
                    <a:pt x="1435011" y="4020909"/>
                  </a:lnTo>
                  <a:lnTo>
                    <a:pt x="1404023" y="3986517"/>
                  </a:lnTo>
                  <a:lnTo>
                    <a:pt x="1370469" y="3954081"/>
                  </a:lnTo>
                  <a:lnTo>
                    <a:pt x="1334338" y="3923741"/>
                  </a:lnTo>
                  <a:lnTo>
                    <a:pt x="1295704" y="3895661"/>
                  </a:lnTo>
                  <a:lnTo>
                    <a:pt x="1254607" y="3870007"/>
                  </a:lnTo>
                  <a:lnTo>
                    <a:pt x="1211808" y="3847300"/>
                  </a:lnTo>
                  <a:lnTo>
                    <a:pt x="1168133" y="3827919"/>
                  </a:lnTo>
                  <a:lnTo>
                    <a:pt x="1123746" y="3811841"/>
                  </a:lnTo>
                  <a:lnTo>
                    <a:pt x="1078814" y="3799014"/>
                  </a:lnTo>
                  <a:lnTo>
                    <a:pt x="1033475" y="3789388"/>
                  </a:lnTo>
                  <a:lnTo>
                    <a:pt x="987894" y="3782936"/>
                  </a:lnTo>
                  <a:lnTo>
                    <a:pt x="942225" y="3779621"/>
                  </a:lnTo>
                  <a:lnTo>
                    <a:pt x="896620" y="3779380"/>
                  </a:lnTo>
                  <a:lnTo>
                    <a:pt x="851255" y="3782199"/>
                  </a:lnTo>
                  <a:lnTo>
                    <a:pt x="806284" y="3788003"/>
                  </a:lnTo>
                  <a:lnTo>
                    <a:pt x="761847" y="3796792"/>
                  </a:lnTo>
                  <a:lnTo>
                    <a:pt x="718108" y="3808488"/>
                  </a:lnTo>
                  <a:lnTo>
                    <a:pt x="675233" y="3823055"/>
                  </a:lnTo>
                  <a:lnTo>
                    <a:pt x="633361" y="3840480"/>
                  </a:lnTo>
                  <a:lnTo>
                    <a:pt x="592670" y="3860685"/>
                  </a:lnTo>
                  <a:lnTo>
                    <a:pt x="553313" y="3883660"/>
                  </a:lnTo>
                  <a:lnTo>
                    <a:pt x="515442" y="3909339"/>
                  </a:lnTo>
                  <a:lnTo>
                    <a:pt x="479209" y="3937685"/>
                  </a:lnTo>
                  <a:lnTo>
                    <a:pt x="444779" y="3968673"/>
                  </a:lnTo>
                  <a:lnTo>
                    <a:pt x="412305" y="4002252"/>
                  </a:lnTo>
                  <a:lnTo>
                    <a:pt x="381939" y="4038371"/>
                  </a:lnTo>
                  <a:lnTo>
                    <a:pt x="353860" y="4077004"/>
                  </a:lnTo>
                  <a:lnTo>
                    <a:pt x="328206" y="4118102"/>
                  </a:lnTo>
                  <a:lnTo>
                    <a:pt x="305371" y="4160774"/>
                  </a:lnTo>
                  <a:lnTo>
                    <a:pt x="285902" y="4204322"/>
                  </a:lnTo>
                  <a:lnTo>
                    <a:pt x="269748" y="4248594"/>
                  </a:lnTo>
                  <a:lnTo>
                    <a:pt x="256857" y="4293413"/>
                  </a:lnTo>
                  <a:lnTo>
                    <a:pt x="247205" y="4338637"/>
                  </a:lnTo>
                  <a:lnTo>
                    <a:pt x="240728" y="4384103"/>
                  </a:lnTo>
                  <a:lnTo>
                    <a:pt x="238277" y="4417555"/>
                  </a:lnTo>
                  <a:lnTo>
                    <a:pt x="1592084" y="4417555"/>
                  </a:lnTo>
                  <a:close/>
                </a:path>
                <a:path w="6200140" h="4417695">
                  <a:moveTo>
                    <a:pt x="2960535" y="3337598"/>
                  </a:moveTo>
                  <a:lnTo>
                    <a:pt x="2957169" y="3310674"/>
                  </a:lnTo>
                  <a:lnTo>
                    <a:pt x="2947149" y="3285363"/>
                  </a:lnTo>
                  <a:lnTo>
                    <a:pt x="2930702" y="3263265"/>
                  </a:lnTo>
                  <a:lnTo>
                    <a:pt x="2907995" y="3246005"/>
                  </a:lnTo>
                  <a:lnTo>
                    <a:pt x="2907106" y="3246005"/>
                  </a:lnTo>
                  <a:lnTo>
                    <a:pt x="332016" y="1761388"/>
                  </a:lnTo>
                  <a:lnTo>
                    <a:pt x="309219" y="1806143"/>
                  </a:lnTo>
                  <a:lnTo>
                    <a:pt x="287134" y="1851291"/>
                  </a:lnTo>
                  <a:lnTo>
                    <a:pt x="265772" y="1896846"/>
                  </a:lnTo>
                  <a:lnTo>
                    <a:pt x="245122" y="1942795"/>
                  </a:lnTo>
                  <a:lnTo>
                    <a:pt x="225221" y="1989124"/>
                  </a:lnTo>
                  <a:lnTo>
                    <a:pt x="206044" y="2035835"/>
                  </a:lnTo>
                  <a:lnTo>
                    <a:pt x="187617" y="2082914"/>
                  </a:lnTo>
                  <a:lnTo>
                    <a:pt x="169951" y="2130361"/>
                  </a:lnTo>
                  <a:lnTo>
                    <a:pt x="153035" y="2178177"/>
                  </a:lnTo>
                  <a:lnTo>
                    <a:pt x="136893" y="2226335"/>
                  </a:lnTo>
                  <a:lnTo>
                    <a:pt x="121513" y="2274849"/>
                  </a:lnTo>
                  <a:lnTo>
                    <a:pt x="106921" y="2323693"/>
                  </a:lnTo>
                  <a:lnTo>
                    <a:pt x="93129" y="2372868"/>
                  </a:lnTo>
                  <a:lnTo>
                    <a:pt x="80111" y="2422372"/>
                  </a:lnTo>
                  <a:lnTo>
                    <a:pt x="67906" y="2472207"/>
                  </a:lnTo>
                  <a:lnTo>
                    <a:pt x="56527" y="2522347"/>
                  </a:lnTo>
                  <a:lnTo>
                    <a:pt x="45935" y="2572791"/>
                  </a:lnTo>
                  <a:lnTo>
                    <a:pt x="36182" y="2623528"/>
                  </a:lnTo>
                  <a:lnTo>
                    <a:pt x="27254" y="2674569"/>
                  </a:lnTo>
                  <a:lnTo>
                    <a:pt x="19164" y="2725890"/>
                  </a:lnTo>
                  <a:lnTo>
                    <a:pt x="11925" y="2777490"/>
                  </a:lnTo>
                  <a:lnTo>
                    <a:pt x="5524" y="2829369"/>
                  </a:lnTo>
                  <a:lnTo>
                    <a:pt x="0" y="2881515"/>
                  </a:lnTo>
                  <a:lnTo>
                    <a:pt x="1820418" y="3931081"/>
                  </a:lnTo>
                  <a:lnTo>
                    <a:pt x="1820418" y="4417555"/>
                  </a:lnTo>
                  <a:lnTo>
                    <a:pt x="2960535" y="4417555"/>
                  </a:lnTo>
                  <a:lnTo>
                    <a:pt x="2960535" y="3337598"/>
                  </a:lnTo>
                  <a:close/>
                </a:path>
                <a:path w="6200140" h="4417695">
                  <a:moveTo>
                    <a:pt x="3783304" y="690499"/>
                  </a:moveTo>
                  <a:lnTo>
                    <a:pt x="3783063" y="644994"/>
                  </a:lnTo>
                  <a:lnTo>
                    <a:pt x="3779723" y="599414"/>
                  </a:lnTo>
                  <a:lnTo>
                    <a:pt x="3773246" y="553910"/>
                  </a:lnTo>
                  <a:lnTo>
                    <a:pt x="3763581" y="508635"/>
                  </a:lnTo>
                  <a:lnTo>
                    <a:pt x="3750703" y="463753"/>
                  </a:lnTo>
                  <a:lnTo>
                    <a:pt x="3734536" y="419417"/>
                  </a:lnTo>
                  <a:lnTo>
                    <a:pt x="3715067" y="375767"/>
                  </a:lnTo>
                  <a:lnTo>
                    <a:pt x="3692245" y="332968"/>
                  </a:lnTo>
                  <a:lnTo>
                    <a:pt x="3666591" y="291998"/>
                  </a:lnTo>
                  <a:lnTo>
                    <a:pt x="3638512" y="253479"/>
                  </a:lnTo>
                  <a:lnTo>
                    <a:pt x="3608146" y="217449"/>
                  </a:lnTo>
                  <a:lnTo>
                    <a:pt x="3575672" y="183972"/>
                  </a:lnTo>
                  <a:lnTo>
                    <a:pt x="3541242" y="153060"/>
                  </a:lnTo>
                  <a:lnTo>
                    <a:pt x="3505022" y="124777"/>
                  </a:lnTo>
                  <a:lnTo>
                    <a:pt x="3467150" y="99161"/>
                  </a:lnTo>
                  <a:lnTo>
                    <a:pt x="3427780" y="76238"/>
                  </a:lnTo>
                  <a:lnTo>
                    <a:pt x="3387102" y="56057"/>
                  </a:lnTo>
                  <a:lnTo>
                    <a:pt x="3345243" y="38671"/>
                  </a:lnTo>
                  <a:lnTo>
                    <a:pt x="3302368" y="24104"/>
                  </a:lnTo>
                  <a:lnTo>
                    <a:pt x="3258629" y="12407"/>
                  </a:lnTo>
                  <a:lnTo>
                    <a:pt x="3214217" y="3632"/>
                  </a:lnTo>
                  <a:lnTo>
                    <a:pt x="3186188" y="0"/>
                  </a:lnTo>
                  <a:lnTo>
                    <a:pt x="3021380" y="0"/>
                  </a:lnTo>
                  <a:lnTo>
                    <a:pt x="2941713" y="14363"/>
                  </a:lnTo>
                  <a:lnTo>
                    <a:pt x="2896768" y="27101"/>
                  </a:lnTo>
                  <a:lnTo>
                    <a:pt x="2852394" y="43091"/>
                  </a:lnTo>
                  <a:lnTo>
                    <a:pt x="2808719" y="62357"/>
                  </a:lnTo>
                  <a:lnTo>
                    <a:pt x="2765945" y="84963"/>
                  </a:lnTo>
                  <a:lnTo>
                    <a:pt x="2724835" y="110604"/>
                  </a:lnTo>
                  <a:lnTo>
                    <a:pt x="2686202" y="138671"/>
                  </a:lnTo>
                  <a:lnTo>
                    <a:pt x="2650083" y="169011"/>
                  </a:lnTo>
                  <a:lnTo>
                    <a:pt x="2616492" y="201447"/>
                  </a:lnTo>
                  <a:lnTo>
                    <a:pt x="2585504" y="235839"/>
                  </a:lnTo>
                  <a:lnTo>
                    <a:pt x="2557157" y="272021"/>
                  </a:lnTo>
                  <a:lnTo>
                    <a:pt x="2531465" y="309854"/>
                  </a:lnTo>
                  <a:lnTo>
                    <a:pt x="2508516" y="349161"/>
                  </a:lnTo>
                  <a:lnTo>
                    <a:pt x="2488285" y="389801"/>
                  </a:lnTo>
                  <a:lnTo>
                    <a:pt x="2470886" y="431609"/>
                  </a:lnTo>
                  <a:lnTo>
                    <a:pt x="2456294" y="474421"/>
                  </a:lnTo>
                  <a:lnTo>
                    <a:pt x="2444597" y="518096"/>
                  </a:lnTo>
                  <a:lnTo>
                    <a:pt x="2435834" y="562483"/>
                  </a:lnTo>
                  <a:lnTo>
                    <a:pt x="2430005" y="607402"/>
                  </a:lnTo>
                  <a:lnTo>
                    <a:pt x="2427198" y="652716"/>
                  </a:lnTo>
                  <a:lnTo>
                    <a:pt x="2427427" y="698258"/>
                  </a:lnTo>
                  <a:lnTo>
                    <a:pt x="2430754" y="743889"/>
                  </a:lnTo>
                  <a:lnTo>
                    <a:pt x="2437193" y="789432"/>
                  </a:lnTo>
                  <a:lnTo>
                    <a:pt x="2446807" y="834732"/>
                  </a:lnTo>
                  <a:lnTo>
                    <a:pt x="2459634" y="879652"/>
                  </a:lnTo>
                  <a:lnTo>
                    <a:pt x="2475712" y="924026"/>
                  </a:lnTo>
                  <a:lnTo>
                    <a:pt x="2495080" y="967689"/>
                  </a:lnTo>
                  <a:lnTo>
                    <a:pt x="2517787" y="1010488"/>
                  </a:lnTo>
                  <a:lnTo>
                    <a:pt x="2543441" y="1051458"/>
                  </a:lnTo>
                  <a:lnTo>
                    <a:pt x="2571546" y="1089977"/>
                  </a:lnTo>
                  <a:lnTo>
                    <a:pt x="2601899" y="1125994"/>
                  </a:lnTo>
                  <a:lnTo>
                    <a:pt x="2634373" y="1159484"/>
                  </a:lnTo>
                  <a:lnTo>
                    <a:pt x="2668803" y="1190396"/>
                  </a:lnTo>
                  <a:lnTo>
                    <a:pt x="2705036" y="1218679"/>
                  </a:lnTo>
                  <a:lnTo>
                    <a:pt x="2742920" y="1244295"/>
                  </a:lnTo>
                  <a:lnTo>
                    <a:pt x="2782290" y="1267218"/>
                  </a:lnTo>
                  <a:lnTo>
                    <a:pt x="2822968" y="1287399"/>
                  </a:lnTo>
                  <a:lnTo>
                    <a:pt x="2864840" y="1304785"/>
                  </a:lnTo>
                  <a:lnTo>
                    <a:pt x="2907728" y="1319352"/>
                  </a:lnTo>
                  <a:lnTo>
                    <a:pt x="2951467" y="1331048"/>
                  </a:lnTo>
                  <a:lnTo>
                    <a:pt x="2995904" y="1339824"/>
                  </a:lnTo>
                  <a:lnTo>
                    <a:pt x="3040900" y="1345653"/>
                  </a:lnTo>
                  <a:lnTo>
                    <a:pt x="3086252" y="1348498"/>
                  </a:lnTo>
                  <a:lnTo>
                    <a:pt x="3131858" y="1348308"/>
                  </a:lnTo>
                  <a:lnTo>
                    <a:pt x="3177527" y="1345031"/>
                  </a:lnTo>
                  <a:lnTo>
                    <a:pt x="3223107" y="1338643"/>
                  </a:lnTo>
                  <a:lnTo>
                    <a:pt x="3268446" y="1329093"/>
                  </a:lnTo>
                  <a:lnTo>
                    <a:pt x="3313379" y="1316355"/>
                  </a:lnTo>
                  <a:lnTo>
                    <a:pt x="3357765" y="1300365"/>
                  </a:lnTo>
                  <a:lnTo>
                    <a:pt x="3401428" y="1281087"/>
                  </a:lnTo>
                  <a:lnTo>
                    <a:pt x="3444227" y="1258493"/>
                  </a:lnTo>
                  <a:lnTo>
                    <a:pt x="3485311" y="1232725"/>
                  </a:lnTo>
                  <a:lnTo>
                    <a:pt x="3523945" y="1204556"/>
                  </a:lnTo>
                  <a:lnTo>
                    <a:pt x="3560089" y="1174153"/>
                  </a:lnTo>
                  <a:lnTo>
                    <a:pt x="3593693" y="1141641"/>
                  </a:lnTo>
                  <a:lnTo>
                    <a:pt x="3624694" y="1107211"/>
                  </a:lnTo>
                  <a:lnTo>
                    <a:pt x="3653078" y="1070991"/>
                  </a:lnTo>
                  <a:lnTo>
                    <a:pt x="3678796" y="1033157"/>
                  </a:lnTo>
                  <a:lnTo>
                    <a:pt x="3701808" y="993838"/>
                  </a:lnTo>
                  <a:lnTo>
                    <a:pt x="3722052" y="953211"/>
                  </a:lnTo>
                  <a:lnTo>
                    <a:pt x="3739502" y="911428"/>
                  </a:lnTo>
                  <a:lnTo>
                    <a:pt x="3754132" y="868641"/>
                  </a:lnTo>
                  <a:lnTo>
                    <a:pt x="3765854" y="824992"/>
                  </a:lnTo>
                  <a:lnTo>
                    <a:pt x="3774656" y="780656"/>
                  </a:lnTo>
                  <a:lnTo>
                    <a:pt x="3780472" y="735761"/>
                  </a:lnTo>
                  <a:lnTo>
                    <a:pt x="3783304" y="690499"/>
                  </a:lnTo>
                  <a:close/>
                </a:path>
                <a:path w="6200140" h="4417695">
                  <a:moveTo>
                    <a:pt x="5730151" y="1517065"/>
                  </a:moveTo>
                  <a:lnTo>
                    <a:pt x="5702185" y="1474127"/>
                  </a:lnTo>
                  <a:lnTo>
                    <a:pt x="5673534" y="1431683"/>
                  </a:lnTo>
                  <a:lnTo>
                    <a:pt x="5644210" y="1389735"/>
                  </a:lnTo>
                  <a:lnTo>
                    <a:pt x="5614225" y="1348308"/>
                  </a:lnTo>
                  <a:lnTo>
                    <a:pt x="5583542" y="1307388"/>
                  </a:lnTo>
                  <a:lnTo>
                    <a:pt x="5552249" y="1267002"/>
                  </a:lnTo>
                  <a:lnTo>
                    <a:pt x="5520283" y="1227137"/>
                  </a:lnTo>
                  <a:lnTo>
                    <a:pt x="5487657" y="1187818"/>
                  </a:lnTo>
                  <a:lnTo>
                    <a:pt x="5454421" y="1149032"/>
                  </a:lnTo>
                  <a:lnTo>
                    <a:pt x="5420563" y="1110818"/>
                  </a:lnTo>
                  <a:lnTo>
                    <a:pt x="5386082" y="1073162"/>
                  </a:lnTo>
                  <a:lnTo>
                    <a:pt x="5350992" y="1036066"/>
                  </a:lnTo>
                  <a:lnTo>
                    <a:pt x="5315305" y="999553"/>
                  </a:lnTo>
                  <a:lnTo>
                    <a:pt x="5279021" y="963625"/>
                  </a:lnTo>
                  <a:lnTo>
                    <a:pt x="5242128" y="928293"/>
                  </a:lnTo>
                  <a:lnTo>
                    <a:pt x="5204688" y="893559"/>
                  </a:lnTo>
                  <a:lnTo>
                    <a:pt x="5166639" y="859434"/>
                  </a:lnTo>
                  <a:lnTo>
                    <a:pt x="5128044" y="825919"/>
                  </a:lnTo>
                  <a:lnTo>
                    <a:pt x="5088902" y="793026"/>
                  </a:lnTo>
                  <a:lnTo>
                    <a:pt x="5049202" y="760768"/>
                  </a:lnTo>
                  <a:lnTo>
                    <a:pt x="5008943" y="729145"/>
                  </a:lnTo>
                  <a:lnTo>
                    <a:pt x="4968151" y="698169"/>
                  </a:lnTo>
                  <a:lnTo>
                    <a:pt x="4926850" y="667854"/>
                  </a:lnTo>
                  <a:lnTo>
                    <a:pt x="3108464" y="1716493"/>
                  </a:lnTo>
                  <a:lnTo>
                    <a:pt x="1281277" y="664032"/>
                  </a:lnTo>
                  <a:lnTo>
                    <a:pt x="1239964" y="694359"/>
                  </a:lnTo>
                  <a:lnTo>
                    <a:pt x="1199172" y="725335"/>
                  </a:lnTo>
                  <a:lnTo>
                    <a:pt x="1158875" y="756958"/>
                  </a:lnTo>
                  <a:lnTo>
                    <a:pt x="1119111" y="789216"/>
                  </a:lnTo>
                  <a:lnTo>
                    <a:pt x="1079881" y="822096"/>
                  </a:lnTo>
                  <a:lnTo>
                    <a:pt x="1041196" y="855611"/>
                  </a:lnTo>
                  <a:lnTo>
                    <a:pt x="1003058" y="889736"/>
                  </a:lnTo>
                  <a:lnTo>
                    <a:pt x="965479" y="924471"/>
                  </a:lnTo>
                  <a:lnTo>
                    <a:pt x="928471" y="959815"/>
                  </a:lnTo>
                  <a:lnTo>
                    <a:pt x="892048" y="995743"/>
                  </a:lnTo>
                  <a:lnTo>
                    <a:pt x="856208" y="1032256"/>
                  </a:lnTo>
                  <a:lnTo>
                    <a:pt x="820953" y="1069340"/>
                  </a:lnTo>
                  <a:lnTo>
                    <a:pt x="786320" y="1106995"/>
                  </a:lnTo>
                  <a:lnTo>
                    <a:pt x="752284" y="1145222"/>
                  </a:lnTo>
                  <a:lnTo>
                    <a:pt x="718883" y="1183995"/>
                  </a:lnTo>
                  <a:lnTo>
                    <a:pt x="686104" y="1223314"/>
                  </a:lnTo>
                  <a:lnTo>
                    <a:pt x="653973" y="1263180"/>
                  </a:lnTo>
                  <a:lnTo>
                    <a:pt x="622490" y="1303578"/>
                  </a:lnTo>
                  <a:lnTo>
                    <a:pt x="591667" y="1344498"/>
                  </a:lnTo>
                  <a:lnTo>
                    <a:pt x="561505" y="1385925"/>
                  </a:lnTo>
                  <a:lnTo>
                    <a:pt x="532028" y="1427873"/>
                  </a:lnTo>
                  <a:lnTo>
                    <a:pt x="503224" y="1470317"/>
                  </a:lnTo>
                  <a:lnTo>
                    <a:pt x="475132" y="1513255"/>
                  </a:lnTo>
                  <a:lnTo>
                    <a:pt x="3052102" y="2998901"/>
                  </a:lnTo>
                  <a:lnTo>
                    <a:pt x="3052991" y="2998901"/>
                  </a:lnTo>
                  <a:lnTo>
                    <a:pt x="3078022" y="3009773"/>
                  </a:lnTo>
                  <a:lnTo>
                    <a:pt x="3104921" y="3013659"/>
                  </a:lnTo>
                  <a:lnTo>
                    <a:pt x="3132340" y="3010382"/>
                  </a:lnTo>
                  <a:lnTo>
                    <a:pt x="3158947" y="2999790"/>
                  </a:lnTo>
                  <a:lnTo>
                    <a:pt x="3158947" y="2998901"/>
                  </a:lnTo>
                  <a:lnTo>
                    <a:pt x="5384114" y="1716493"/>
                  </a:lnTo>
                  <a:lnTo>
                    <a:pt x="5730151" y="1517065"/>
                  </a:lnTo>
                  <a:close/>
                </a:path>
                <a:path w="6200140" h="4417695">
                  <a:moveTo>
                    <a:pt x="5970181" y="4417555"/>
                  </a:moveTo>
                  <a:lnTo>
                    <a:pt x="5964834" y="4361027"/>
                  </a:lnTo>
                  <a:lnTo>
                    <a:pt x="5956605" y="4314622"/>
                  </a:lnTo>
                  <a:lnTo>
                    <a:pt x="5945263" y="4269384"/>
                  </a:lnTo>
                  <a:lnTo>
                    <a:pt x="5930938" y="4225404"/>
                  </a:lnTo>
                  <a:lnTo>
                    <a:pt x="5913742" y="4182808"/>
                  </a:lnTo>
                  <a:lnTo>
                    <a:pt x="5893803" y="4141711"/>
                  </a:lnTo>
                  <a:lnTo>
                    <a:pt x="5871222" y="4102214"/>
                  </a:lnTo>
                  <a:lnTo>
                    <a:pt x="5846102" y="4064444"/>
                  </a:lnTo>
                  <a:lnTo>
                    <a:pt x="5818594" y="4028516"/>
                  </a:lnTo>
                  <a:lnTo>
                    <a:pt x="5788761" y="3994531"/>
                  </a:lnTo>
                  <a:lnTo>
                    <a:pt x="5756757" y="3962616"/>
                  </a:lnTo>
                  <a:lnTo>
                    <a:pt x="5722683" y="3932872"/>
                  </a:lnTo>
                  <a:lnTo>
                    <a:pt x="5686653" y="3905427"/>
                  </a:lnTo>
                  <a:lnTo>
                    <a:pt x="5648782" y="3880383"/>
                  </a:lnTo>
                  <a:lnTo>
                    <a:pt x="5609183" y="3857866"/>
                  </a:lnTo>
                  <a:lnTo>
                    <a:pt x="5567985" y="3837978"/>
                  </a:lnTo>
                  <a:lnTo>
                    <a:pt x="5525262" y="3820833"/>
                  </a:lnTo>
                  <a:lnTo>
                    <a:pt x="5481180" y="3806558"/>
                  </a:lnTo>
                  <a:lnTo>
                    <a:pt x="5435828" y="3795242"/>
                  </a:lnTo>
                  <a:lnTo>
                    <a:pt x="5389308" y="3787025"/>
                  </a:lnTo>
                  <a:lnTo>
                    <a:pt x="5341759" y="3782022"/>
                  </a:lnTo>
                  <a:lnTo>
                    <a:pt x="5293271" y="3780320"/>
                  </a:lnTo>
                  <a:lnTo>
                    <a:pt x="5244909" y="3782022"/>
                  </a:lnTo>
                  <a:lnTo>
                    <a:pt x="5197437" y="3787025"/>
                  </a:lnTo>
                  <a:lnTo>
                    <a:pt x="5150980" y="3795242"/>
                  </a:lnTo>
                  <a:lnTo>
                    <a:pt x="5105666" y="3806558"/>
                  </a:lnTo>
                  <a:lnTo>
                    <a:pt x="5061610" y="3820833"/>
                  </a:lnTo>
                  <a:lnTo>
                    <a:pt x="5018925" y="3837978"/>
                  </a:lnTo>
                  <a:lnTo>
                    <a:pt x="4977739" y="3857866"/>
                  </a:lnTo>
                  <a:lnTo>
                    <a:pt x="4938115" y="3880383"/>
                  </a:lnTo>
                  <a:lnTo>
                    <a:pt x="4900231" y="3905427"/>
                  </a:lnTo>
                  <a:lnTo>
                    <a:pt x="4864176" y="3932872"/>
                  </a:lnTo>
                  <a:lnTo>
                    <a:pt x="4830076" y="3962616"/>
                  </a:lnTo>
                  <a:lnTo>
                    <a:pt x="4798034" y="3994531"/>
                  </a:lnTo>
                  <a:lnTo>
                    <a:pt x="4768189" y="4028516"/>
                  </a:lnTo>
                  <a:lnTo>
                    <a:pt x="4740618" y="4064444"/>
                  </a:lnTo>
                  <a:lnTo>
                    <a:pt x="4715446" y="4102214"/>
                  </a:lnTo>
                  <a:lnTo>
                    <a:pt x="4692828" y="4141711"/>
                  </a:lnTo>
                  <a:lnTo>
                    <a:pt x="4672825" y="4182808"/>
                  </a:lnTo>
                  <a:lnTo>
                    <a:pt x="4655591" y="4225404"/>
                  </a:lnTo>
                  <a:lnTo>
                    <a:pt x="4641240" y="4269384"/>
                  </a:lnTo>
                  <a:lnTo>
                    <a:pt x="4629861" y="4314622"/>
                  </a:lnTo>
                  <a:lnTo>
                    <a:pt x="4621606" y="4361027"/>
                  </a:lnTo>
                  <a:lnTo>
                    <a:pt x="4616564" y="4408462"/>
                  </a:lnTo>
                  <a:lnTo>
                    <a:pt x="4616247" y="4417555"/>
                  </a:lnTo>
                  <a:lnTo>
                    <a:pt x="5970181" y="4417555"/>
                  </a:lnTo>
                  <a:close/>
                </a:path>
                <a:path w="6200140" h="4417695">
                  <a:moveTo>
                    <a:pt x="6199606" y="2843682"/>
                  </a:moveTo>
                  <a:lnTo>
                    <a:pt x="6192418" y="2783979"/>
                  </a:lnTo>
                  <a:lnTo>
                    <a:pt x="6185217" y="2732240"/>
                  </a:lnTo>
                  <a:lnTo>
                    <a:pt x="6177165" y="2680792"/>
                  </a:lnTo>
                  <a:lnTo>
                    <a:pt x="6168275" y="2629624"/>
                  </a:lnTo>
                  <a:lnTo>
                    <a:pt x="6158585" y="2578747"/>
                  </a:lnTo>
                  <a:lnTo>
                    <a:pt x="6148057" y="2528176"/>
                  </a:lnTo>
                  <a:lnTo>
                    <a:pt x="6136716" y="2477922"/>
                  </a:lnTo>
                  <a:lnTo>
                    <a:pt x="6124575" y="2427973"/>
                  </a:lnTo>
                  <a:lnTo>
                    <a:pt x="6111633" y="2378341"/>
                  </a:lnTo>
                  <a:lnTo>
                    <a:pt x="6097892" y="2329027"/>
                  </a:lnTo>
                  <a:lnTo>
                    <a:pt x="6083376" y="2280056"/>
                  </a:lnTo>
                  <a:lnTo>
                    <a:pt x="6068072" y="2231428"/>
                  </a:lnTo>
                  <a:lnTo>
                    <a:pt x="6051994" y="2183142"/>
                  </a:lnTo>
                  <a:lnTo>
                    <a:pt x="6035141" y="2135213"/>
                  </a:lnTo>
                  <a:lnTo>
                    <a:pt x="6017526" y="2087638"/>
                  </a:lnTo>
                  <a:lnTo>
                    <a:pt x="5999162" y="2040420"/>
                  </a:lnTo>
                  <a:lnTo>
                    <a:pt x="5980023" y="1993582"/>
                  </a:lnTo>
                  <a:lnTo>
                    <a:pt x="5960173" y="1947125"/>
                  </a:lnTo>
                  <a:lnTo>
                    <a:pt x="5939561" y="1901050"/>
                  </a:lnTo>
                  <a:lnTo>
                    <a:pt x="5918212" y="1855368"/>
                  </a:lnTo>
                  <a:lnTo>
                    <a:pt x="5896165" y="1810080"/>
                  </a:lnTo>
                  <a:lnTo>
                    <a:pt x="5873381" y="1765211"/>
                  </a:lnTo>
                  <a:lnTo>
                    <a:pt x="3301136" y="3247910"/>
                  </a:lnTo>
                  <a:lnTo>
                    <a:pt x="3300120" y="3247910"/>
                  </a:lnTo>
                  <a:lnTo>
                    <a:pt x="3278682" y="3264370"/>
                  </a:lnTo>
                  <a:lnTo>
                    <a:pt x="3262134" y="3285833"/>
                  </a:lnTo>
                  <a:lnTo>
                    <a:pt x="3251504" y="3311245"/>
                  </a:lnTo>
                  <a:lnTo>
                    <a:pt x="3247720" y="3339503"/>
                  </a:lnTo>
                  <a:lnTo>
                    <a:pt x="3247720" y="4417555"/>
                  </a:lnTo>
                  <a:lnTo>
                    <a:pt x="4385919" y="4417555"/>
                  </a:lnTo>
                  <a:lnTo>
                    <a:pt x="4385919" y="3937762"/>
                  </a:lnTo>
                  <a:lnTo>
                    <a:pt x="6199606" y="2890964"/>
                  </a:lnTo>
                  <a:lnTo>
                    <a:pt x="6199606" y="2843682"/>
                  </a:lnTo>
                  <a:close/>
                </a:path>
              </a:pathLst>
            </a:custGeom>
            <a:solidFill>
              <a:srgbClr val="D0D0D0"/>
            </a:solidFill>
          </p:spPr>
          <p:txBody>
            <a:bodyPr wrap="square" lIns="0" tIns="0" rIns="0" bIns="0" rtlCol="0"/>
            <a:lstStyle/>
            <a:p>
              <a:endParaRPr/>
            </a:p>
          </p:txBody>
        </p:sp>
        <p:pic>
          <p:nvPicPr>
            <p:cNvPr id="5" name="object 5"/>
            <p:cNvPicPr/>
            <p:nvPr/>
          </p:nvPicPr>
          <p:blipFill>
            <a:blip r:embed="rId2" cstate="print"/>
            <a:stretch>
              <a:fillRect/>
            </a:stretch>
          </p:blipFill>
          <p:spPr>
            <a:xfrm>
              <a:off x="4347971" y="5239508"/>
              <a:ext cx="489202" cy="493774"/>
            </a:xfrm>
            <a:prstGeom prst="rect">
              <a:avLst/>
            </a:prstGeom>
          </p:spPr>
        </p:pic>
        <p:pic>
          <p:nvPicPr>
            <p:cNvPr id="6" name="object 6"/>
            <p:cNvPicPr/>
            <p:nvPr/>
          </p:nvPicPr>
          <p:blipFill>
            <a:blip r:embed="rId3" cstate="print"/>
            <a:stretch>
              <a:fillRect/>
            </a:stretch>
          </p:blipFill>
          <p:spPr>
            <a:xfrm>
              <a:off x="964691" y="5239508"/>
              <a:ext cx="493776" cy="493774"/>
            </a:xfrm>
            <a:prstGeom prst="rect">
              <a:avLst/>
            </a:prstGeom>
          </p:spPr>
        </p:pic>
      </p:grpSp>
      <p:sp>
        <p:nvSpPr>
          <p:cNvPr id="7" name="object 7"/>
          <p:cNvSpPr txBox="1">
            <a:spLocks noGrp="1"/>
          </p:cNvSpPr>
          <p:nvPr>
            <p:ph type="title"/>
          </p:nvPr>
        </p:nvSpPr>
        <p:spPr>
          <a:xfrm>
            <a:off x="916939" y="726516"/>
            <a:ext cx="2607945" cy="695960"/>
          </a:xfrm>
          <a:prstGeom prst="rect">
            <a:avLst/>
          </a:prstGeom>
        </p:spPr>
        <p:txBody>
          <a:bodyPr vert="horz" wrap="square" lIns="0" tIns="12700" rIns="0" bIns="0" rtlCol="0">
            <a:spAutoFit/>
          </a:bodyPr>
          <a:lstStyle/>
          <a:p>
            <a:pPr marL="12700">
              <a:lnSpc>
                <a:spcPct val="100000"/>
              </a:lnSpc>
              <a:spcBef>
                <a:spcPts val="100"/>
              </a:spcBef>
            </a:pPr>
            <a:r>
              <a:rPr lang="fr-BE" b="1" spc="-10" dirty="0">
                <a:solidFill>
                  <a:schemeClr val="tx2">
                    <a:lumMod val="75000"/>
                    <a:lumOff val="25000"/>
                  </a:schemeClr>
                </a:solidFill>
              </a:rPr>
              <a:t>Merci </a:t>
            </a:r>
            <a:r>
              <a:rPr b="1" spc="-10" dirty="0">
                <a:solidFill>
                  <a:schemeClr val="tx2">
                    <a:lumMod val="75000"/>
                    <a:lumOff val="25000"/>
                  </a:schemeClr>
                </a:solidFill>
              </a:rPr>
              <a:t>!</a:t>
            </a:r>
          </a:p>
        </p:txBody>
      </p:sp>
      <p:sp>
        <p:nvSpPr>
          <p:cNvPr id="8" name="object 8"/>
          <p:cNvSpPr txBox="1"/>
          <p:nvPr/>
        </p:nvSpPr>
        <p:spPr>
          <a:xfrm>
            <a:off x="1043939" y="3604450"/>
            <a:ext cx="5359400" cy="1644040"/>
          </a:xfrm>
          <a:prstGeom prst="rect">
            <a:avLst/>
          </a:prstGeom>
        </p:spPr>
        <p:txBody>
          <a:bodyPr vert="horz" wrap="square" lIns="0" tIns="12700" rIns="0" bIns="0" rtlCol="0">
            <a:spAutoFit/>
          </a:bodyPr>
          <a:lstStyle/>
          <a:p>
            <a:pPr marL="12700">
              <a:lnSpc>
                <a:spcPct val="100000"/>
              </a:lnSpc>
              <a:spcBef>
                <a:spcPts val="100"/>
              </a:spcBef>
            </a:pPr>
            <a:r>
              <a:rPr lang="fr-BE" sz="2800" spc="-5" dirty="0">
                <a:latin typeface="Calibri"/>
                <a:cs typeface="Calibri"/>
              </a:rPr>
              <a:t>Suivez nos activités sur notre site et sur nos réseaux sociaux :</a:t>
            </a:r>
            <a:endParaRPr sz="2800" dirty="0">
              <a:latin typeface="Calibri"/>
              <a:cs typeface="Calibri"/>
            </a:endParaRPr>
          </a:p>
          <a:p>
            <a:pPr>
              <a:lnSpc>
                <a:spcPct val="100000"/>
              </a:lnSpc>
              <a:spcBef>
                <a:spcPts val="5"/>
              </a:spcBef>
            </a:pPr>
            <a:endParaRPr sz="2200" dirty="0">
              <a:latin typeface="Calibri"/>
              <a:cs typeface="Calibri"/>
            </a:endParaRPr>
          </a:p>
          <a:p>
            <a:pPr marL="12700">
              <a:lnSpc>
                <a:spcPct val="100000"/>
              </a:lnSpc>
            </a:pPr>
            <a:r>
              <a:rPr sz="2800" b="1" spc="-30" dirty="0">
                <a:latin typeface="Calibri"/>
                <a:cs typeface="Calibri"/>
                <a:hlinkClick r:id="rId4"/>
              </a:rPr>
              <a:t>www.industriall-europe.eu</a:t>
            </a:r>
            <a:endParaRPr sz="2800" dirty="0">
              <a:latin typeface="Calibri"/>
              <a:cs typeface="Calibri"/>
            </a:endParaRPr>
          </a:p>
        </p:txBody>
      </p:sp>
      <p:sp>
        <p:nvSpPr>
          <p:cNvPr id="9" name="object 9"/>
          <p:cNvSpPr txBox="1"/>
          <p:nvPr/>
        </p:nvSpPr>
        <p:spPr>
          <a:xfrm>
            <a:off x="1578610" y="5241404"/>
            <a:ext cx="2063114" cy="452120"/>
          </a:xfrm>
          <a:prstGeom prst="rect">
            <a:avLst/>
          </a:prstGeom>
        </p:spPr>
        <p:txBody>
          <a:bodyPr vert="horz" wrap="square" lIns="0" tIns="12700" rIns="0" bIns="0" rtlCol="0">
            <a:spAutoFit/>
          </a:bodyPr>
          <a:lstStyle/>
          <a:p>
            <a:pPr marL="12700">
              <a:lnSpc>
                <a:spcPct val="100000"/>
              </a:lnSpc>
              <a:spcBef>
                <a:spcPts val="100"/>
              </a:spcBef>
            </a:pPr>
            <a:r>
              <a:rPr sz="2800" spc="-15" dirty="0">
                <a:latin typeface="Calibri"/>
                <a:cs typeface="Calibri"/>
              </a:rPr>
              <a:t>industriAll_EU</a:t>
            </a:r>
            <a:endParaRPr sz="2800">
              <a:latin typeface="Calibri"/>
              <a:cs typeface="Calibri"/>
            </a:endParaRPr>
          </a:p>
        </p:txBody>
      </p:sp>
      <p:sp>
        <p:nvSpPr>
          <p:cNvPr id="10" name="object 10"/>
          <p:cNvSpPr txBox="1"/>
          <p:nvPr/>
        </p:nvSpPr>
        <p:spPr>
          <a:xfrm>
            <a:off x="4940300" y="5241404"/>
            <a:ext cx="2595245" cy="452120"/>
          </a:xfrm>
          <a:prstGeom prst="rect">
            <a:avLst/>
          </a:prstGeom>
        </p:spPr>
        <p:txBody>
          <a:bodyPr vert="horz" wrap="square" lIns="0" tIns="12700" rIns="0" bIns="0" rtlCol="0">
            <a:spAutoFit/>
          </a:bodyPr>
          <a:lstStyle/>
          <a:p>
            <a:pPr marL="12700">
              <a:lnSpc>
                <a:spcPct val="100000"/>
              </a:lnSpc>
              <a:spcBef>
                <a:spcPts val="100"/>
              </a:spcBef>
            </a:pPr>
            <a:r>
              <a:rPr sz="2800" spc="-15" dirty="0">
                <a:latin typeface="Calibri"/>
                <a:cs typeface="Calibri"/>
              </a:rPr>
              <a:t>industriAll</a:t>
            </a:r>
            <a:r>
              <a:rPr sz="2800" spc="-70" dirty="0">
                <a:latin typeface="Calibri"/>
                <a:cs typeface="Calibri"/>
              </a:rPr>
              <a:t> </a:t>
            </a:r>
            <a:r>
              <a:rPr sz="2800" spc="-10" dirty="0">
                <a:latin typeface="Calibri"/>
                <a:cs typeface="Calibri"/>
              </a:rPr>
              <a:t>Europe</a:t>
            </a:r>
            <a:endParaRPr sz="2800">
              <a:latin typeface="Calibri"/>
              <a:cs typeface="Calibri"/>
            </a:endParaRPr>
          </a:p>
        </p:txBody>
      </p:sp>
      <p:sp>
        <p:nvSpPr>
          <p:cNvPr id="11" name="object 11"/>
          <p:cNvSpPr txBox="1"/>
          <p:nvPr/>
        </p:nvSpPr>
        <p:spPr>
          <a:xfrm>
            <a:off x="5418455" y="6434569"/>
            <a:ext cx="1449273" cy="189796"/>
          </a:xfrm>
          <a:prstGeom prst="rect">
            <a:avLst/>
          </a:prstGeom>
        </p:spPr>
        <p:txBody>
          <a:bodyPr vert="horz" wrap="square" lIns="0" tIns="12700" rIns="0" bIns="0" rtlCol="0">
            <a:spAutoFit/>
          </a:bodyPr>
          <a:lstStyle/>
          <a:p>
            <a:pPr marL="12700">
              <a:lnSpc>
                <a:spcPct val="100000"/>
              </a:lnSpc>
              <a:spcBef>
                <a:spcPts val="100"/>
              </a:spcBef>
            </a:pPr>
            <a:r>
              <a:rPr lang="fr-BE" sz="1150" spc="-15" dirty="0">
                <a:solidFill>
                  <a:srgbClr val="888888"/>
                </a:solidFill>
                <a:latin typeface="Calibri"/>
                <a:cs typeface="Calibri"/>
              </a:rPr>
              <a:t>Intelligence artificielle</a:t>
            </a:r>
            <a:endParaRPr sz="1150" dirty="0">
              <a:latin typeface="Calibri"/>
              <a:cs typeface="Calibri"/>
            </a:endParaRPr>
          </a:p>
        </p:txBody>
      </p:sp>
      <p:sp>
        <p:nvSpPr>
          <p:cNvPr id="13" name="object 13"/>
          <p:cNvSpPr/>
          <p:nvPr/>
        </p:nvSpPr>
        <p:spPr>
          <a:xfrm>
            <a:off x="0" y="0"/>
            <a:ext cx="12193905" cy="434340"/>
          </a:xfrm>
          <a:custGeom>
            <a:avLst/>
            <a:gdLst/>
            <a:ahLst/>
            <a:cxnLst/>
            <a:rect l="l" t="t" r="r" b="b"/>
            <a:pathLst>
              <a:path w="12193905" h="434340">
                <a:moveTo>
                  <a:pt x="12193523" y="0"/>
                </a:moveTo>
                <a:lnTo>
                  <a:pt x="0" y="0"/>
                </a:lnTo>
                <a:lnTo>
                  <a:pt x="0" y="434338"/>
                </a:lnTo>
                <a:lnTo>
                  <a:pt x="12193523" y="434338"/>
                </a:lnTo>
                <a:lnTo>
                  <a:pt x="12193523" y="0"/>
                </a:lnTo>
                <a:close/>
              </a:path>
            </a:pathLst>
          </a:custGeom>
          <a:solidFill>
            <a:srgbClr val="C73527"/>
          </a:solidFill>
        </p:spPr>
        <p:txBody>
          <a:bodyPr wrap="square" lIns="0" tIns="0" rIns="0" bIns="0" rtlCol="0"/>
          <a:lstStyle/>
          <a:p>
            <a:endParaRPr/>
          </a:p>
        </p:txBody>
      </p:sp>
      <p:pic>
        <p:nvPicPr>
          <p:cNvPr id="14" name="object 14"/>
          <p:cNvPicPr/>
          <p:nvPr/>
        </p:nvPicPr>
        <p:blipFill>
          <a:blip r:embed="rId5" cstate="print"/>
          <a:stretch>
            <a:fillRect/>
          </a:stretch>
        </p:blipFill>
        <p:spPr>
          <a:xfrm>
            <a:off x="7603235" y="621791"/>
            <a:ext cx="3909060" cy="92811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BB412-8E59-FD49-E17F-6AC7C92448E2}"/>
              </a:ext>
            </a:extLst>
          </p:cNvPr>
          <p:cNvSpPr>
            <a:spLocks noGrp="1"/>
          </p:cNvSpPr>
          <p:nvPr>
            <p:ph type="title"/>
          </p:nvPr>
        </p:nvSpPr>
        <p:spPr>
          <a:xfrm>
            <a:off x="838200" y="145348"/>
            <a:ext cx="10515600" cy="1325563"/>
          </a:xfrm>
        </p:spPr>
        <p:txBody>
          <a:bodyPr>
            <a:normAutofit/>
          </a:bodyPr>
          <a:lstStyle/>
          <a:p>
            <a:r>
              <a:rPr lang="en-GB" sz="4000" b="1" dirty="0">
                <a:solidFill>
                  <a:schemeClr val="tx2">
                    <a:lumMod val="75000"/>
                    <a:lumOff val="25000"/>
                  </a:schemeClr>
                </a:solidFill>
              </a:rPr>
              <a:t>Le </a:t>
            </a:r>
            <a:r>
              <a:rPr lang="en-GB" sz="4000" b="1" dirty="0" err="1">
                <a:solidFill>
                  <a:schemeClr val="tx2">
                    <a:lumMod val="75000"/>
                    <a:lumOff val="25000"/>
                  </a:schemeClr>
                </a:solidFill>
              </a:rPr>
              <a:t>déterminisme</a:t>
            </a:r>
            <a:r>
              <a:rPr lang="en-GB" sz="4000" b="1" dirty="0">
                <a:solidFill>
                  <a:schemeClr val="tx2">
                    <a:lumMod val="75000"/>
                    <a:lumOff val="25000"/>
                  </a:schemeClr>
                </a:solidFill>
              </a:rPr>
              <a:t> </a:t>
            </a:r>
            <a:r>
              <a:rPr lang="en-GB" sz="4000" b="1" dirty="0" err="1">
                <a:solidFill>
                  <a:schemeClr val="tx2">
                    <a:lumMod val="75000"/>
                    <a:lumOff val="25000"/>
                  </a:schemeClr>
                </a:solidFill>
              </a:rPr>
              <a:t>technologique</a:t>
            </a:r>
            <a:r>
              <a:rPr lang="en-GB" sz="4000" b="1" dirty="0">
                <a:solidFill>
                  <a:schemeClr val="tx2">
                    <a:lumMod val="75000"/>
                    <a:lumOff val="25000"/>
                  </a:schemeClr>
                </a:solidFill>
              </a:rPr>
              <a:t> </a:t>
            </a:r>
            <a:r>
              <a:rPr lang="en-GB" sz="4000" b="1" dirty="0" err="1">
                <a:solidFill>
                  <a:schemeClr val="tx2">
                    <a:lumMod val="75000"/>
                    <a:lumOff val="25000"/>
                  </a:schemeClr>
                </a:solidFill>
              </a:rPr>
              <a:t>n’existe</a:t>
            </a:r>
            <a:r>
              <a:rPr lang="en-GB" sz="4000" b="1" dirty="0">
                <a:solidFill>
                  <a:schemeClr val="tx2">
                    <a:lumMod val="75000"/>
                    <a:lumOff val="25000"/>
                  </a:schemeClr>
                </a:solidFill>
              </a:rPr>
              <a:t> pas</a:t>
            </a:r>
          </a:p>
        </p:txBody>
      </p:sp>
      <p:sp>
        <p:nvSpPr>
          <p:cNvPr id="3" name="Content Placeholder 2">
            <a:extLst>
              <a:ext uri="{FF2B5EF4-FFF2-40B4-BE49-F238E27FC236}">
                <a16:creationId xmlns:a16="http://schemas.microsoft.com/office/drawing/2014/main" id="{CD5C8ACC-E24B-BDEC-14DC-AC17D1A85FD0}"/>
              </a:ext>
            </a:extLst>
          </p:cNvPr>
          <p:cNvSpPr>
            <a:spLocks noGrp="1"/>
          </p:cNvSpPr>
          <p:nvPr>
            <p:ph idx="1"/>
          </p:nvPr>
        </p:nvSpPr>
        <p:spPr>
          <a:xfrm>
            <a:off x="838200" y="1318438"/>
            <a:ext cx="10515600" cy="4858526"/>
          </a:xfrm>
        </p:spPr>
        <p:txBody>
          <a:bodyPr/>
          <a:lstStyle/>
          <a:p>
            <a:pPr marL="0" indent="0">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L’IA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n’est</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ni</a:t>
            </a:r>
            <a:r>
              <a:rPr lang="en-GB" sz="2000" dirty="0">
                <a:effectLst/>
                <a:latin typeface="Calibri" panose="020F0502020204030204" pitchFamily="34" charset="0"/>
                <a:ea typeface="Calibri" panose="020F0502020204030204" pitchFamily="34" charset="0"/>
                <a:cs typeface="Times New Roman" panose="02020603050405020304" pitchFamily="18" charset="0"/>
              </a:rPr>
              <a:t> bonne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ni</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mauvaise</a:t>
            </a:r>
            <a:r>
              <a:rPr lang="en-GB" sz="2000" dirty="0">
                <a:effectLst/>
                <a:latin typeface="Calibri" panose="020F0502020204030204" pitchFamily="34" charset="0"/>
                <a:ea typeface="Calibri" panose="020F0502020204030204" pitchFamily="34" charset="0"/>
                <a:cs typeface="Times New Roman" panose="02020603050405020304" pitchFamily="18" charset="0"/>
              </a:rPr>
              <a:t> pour les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travailleurs</a:t>
            </a:r>
            <a:r>
              <a:rPr lang="en-GB" sz="2000" dirty="0">
                <a:latin typeface="Calibri" panose="020F0502020204030204" pitchFamily="34" charset="0"/>
                <a:ea typeface="Calibri" panose="020F0502020204030204" pitchFamily="34" charset="0"/>
                <a:cs typeface="Times New Roman" panose="02020603050405020304" pitchFamily="18" charset="0"/>
              </a:rPr>
              <a:t>, et </a:t>
            </a:r>
            <a:r>
              <a:rPr lang="en-GB" sz="2000" dirty="0" err="1">
                <a:latin typeface="Calibri" panose="020F0502020204030204" pitchFamily="34" charset="0"/>
                <a:ea typeface="Calibri" panose="020F0502020204030204" pitchFamily="34" charset="0"/>
                <a:cs typeface="Times New Roman" panose="02020603050405020304" pitchFamily="18" charset="0"/>
              </a:rPr>
              <a:t>elle</a:t>
            </a:r>
            <a:r>
              <a:rPr lang="en-GB" sz="2000" dirty="0">
                <a:latin typeface="Calibri" panose="020F0502020204030204" pitchFamily="34" charset="0"/>
                <a:ea typeface="Calibri" panose="020F0502020204030204" pitchFamily="34" charset="0"/>
                <a:cs typeface="Times New Roman" panose="02020603050405020304" pitchFamily="18" charset="0"/>
              </a:rPr>
              <a:t> ne conduit pas </a:t>
            </a:r>
            <a:r>
              <a:rPr lang="en-GB" sz="2000" dirty="0" err="1">
                <a:latin typeface="Calibri" panose="020F0502020204030204" pitchFamily="34" charset="0"/>
                <a:ea typeface="Calibri" panose="020F0502020204030204" pitchFamily="34" charset="0"/>
                <a:cs typeface="Times New Roman" panose="02020603050405020304" pitchFamily="18" charset="0"/>
              </a:rPr>
              <a:t>automatiquement</a:t>
            </a:r>
            <a:r>
              <a:rPr lang="en-GB" sz="2000" dirty="0">
                <a:latin typeface="Calibri" panose="020F0502020204030204" pitchFamily="34" charset="0"/>
                <a:ea typeface="Calibri" panose="020F0502020204030204" pitchFamily="34" charset="0"/>
                <a:cs typeface="Times New Roman" panose="02020603050405020304" pitchFamily="18" charset="0"/>
              </a:rPr>
              <a:t> à de bons </a:t>
            </a:r>
            <a:r>
              <a:rPr lang="en-GB" sz="2000" dirty="0" err="1">
                <a:latin typeface="Calibri" panose="020F0502020204030204" pitchFamily="34" charset="0"/>
                <a:ea typeface="Calibri" panose="020F0502020204030204" pitchFamily="34" charset="0"/>
                <a:cs typeface="Times New Roman" panose="02020603050405020304" pitchFamily="18" charset="0"/>
              </a:rPr>
              <a:t>ou</a:t>
            </a:r>
            <a:r>
              <a:rPr lang="en-GB" sz="2000" dirty="0">
                <a:latin typeface="Calibri" panose="020F0502020204030204" pitchFamily="34" charset="0"/>
                <a:ea typeface="Calibri" panose="020F0502020204030204" pitchFamily="34" charset="0"/>
                <a:cs typeface="Times New Roman" panose="02020603050405020304" pitchFamily="18" charset="0"/>
              </a:rPr>
              <a:t> de </a:t>
            </a:r>
            <a:r>
              <a:rPr lang="en-GB" sz="2000" dirty="0" err="1">
                <a:latin typeface="Calibri" panose="020F0502020204030204" pitchFamily="34" charset="0"/>
                <a:ea typeface="Calibri" panose="020F0502020204030204" pitchFamily="34" charset="0"/>
                <a:cs typeface="Times New Roman" panose="02020603050405020304" pitchFamily="18" charset="0"/>
              </a:rPr>
              <a:t>mauvais</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emplois</a:t>
            </a:r>
            <a:r>
              <a:rPr lang="en-GB" sz="2000" dirty="0">
                <a:latin typeface="Calibri" panose="020F0502020204030204" pitchFamily="34" charset="0"/>
                <a:ea typeface="Calibri" panose="020F0502020204030204" pitchFamily="34" charset="0"/>
                <a:cs typeface="Times New Roman" panose="02020603050405020304" pitchFamily="18" charset="0"/>
              </a:rPr>
              <a: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à"/>
            </a:pPr>
            <a:r>
              <a:rPr lang="en-GB" sz="2000" dirty="0">
                <a:latin typeface="Calibri" panose="020F0502020204030204" pitchFamily="34" charset="0"/>
                <a:ea typeface="Calibri" panose="020F0502020204030204" pitchFamily="34" charset="0"/>
                <a:cs typeface="Times New Roman" panose="02020603050405020304" pitchFamily="18" charset="0"/>
              </a:rPr>
              <a:t> Il </a:t>
            </a:r>
            <a:r>
              <a:rPr lang="en-GB" sz="2000" dirty="0" err="1">
                <a:latin typeface="Calibri" panose="020F0502020204030204" pitchFamily="34" charset="0"/>
                <a:ea typeface="Calibri" panose="020F0502020204030204" pitchFamily="34" charset="0"/>
                <a:cs typeface="Times New Roman" panose="02020603050405020304" pitchFamily="18" charset="0"/>
              </a:rPr>
              <a:t>n’existe</a:t>
            </a:r>
            <a:r>
              <a:rPr lang="en-GB" sz="2000" dirty="0">
                <a:latin typeface="Calibri" panose="020F0502020204030204" pitchFamily="34" charset="0"/>
                <a:ea typeface="Calibri" panose="020F0502020204030204" pitchFamily="34" charset="0"/>
                <a:cs typeface="Times New Roman" panose="02020603050405020304" pitchFamily="18" charset="0"/>
              </a:rPr>
              <a:t> pas de </a:t>
            </a:r>
            <a:r>
              <a:rPr lang="en-GB" sz="2000" dirty="0" err="1">
                <a:latin typeface="Calibri" panose="020F0502020204030204" pitchFamily="34" charset="0"/>
                <a:ea typeface="Calibri" panose="020F0502020204030204" pitchFamily="34" charset="0"/>
                <a:cs typeface="Times New Roman" panose="02020603050405020304" pitchFamily="18" charset="0"/>
              </a:rPr>
              <a:t>déterminisme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technologique</a:t>
            </a:r>
            <a:r>
              <a:rPr lang="en-GB" sz="2000" dirty="0">
                <a:effectLst/>
                <a:latin typeface="Calibri" panose="020F0502020204030204" pitchFamily="34" charset="0"/>
                <a:ea typeface="Calibri" panose="020F0502020204030204" pitchFamily="34" charset="0"/>
                <a:cs typeface="Times New Roman" panose="02020603050405020304" pitchFamily="18" charset="0"/>
              </a:rPr>
              <a:t>.</a:t>
            </a:r>
            <a:r>
              <a:rPr lang="en-GB" sz="2000" i="1" dirty="0">
                <a:effectLst/>
                <a:latin typeface="Calibri" panose="020F0502020204030204" pitchFamily="34" charset="0"/>
                <a:ea typeface="Calibri" panose="020F0502020204030204" pitchFamily="34" charset="0"/>
                <a:cs typeface="Times New Roman" panose="02020603050405020304" pitchFamily="18" charset="0"/>
              </a:rPr>
              <a:t> </a:t>
            </a:r>
          </a:p>
          <a:p>
            <a:pPr>
              <a:buFont typeface="Wingdings" panose="05000000000000000000" pitchFamily="2" charset="2"/>
              <a:buChar char="à"/>
            </a:pP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L’impact</a:t>
            </a:r>
            <a:r>
              <a:rPr lang="en-GB" sz="2000" dirty="0">
                <a:latin typeface="Calibri" panose="020F0502020204030204" pitchFamily="34" charset="0"/>
                <a:ea typeface="Calibri" panose="020F0502020204030204" pitchFamily="34" charset="0"/>
                <a:cs typeface="Times New Roman" panose="02020603050405020304" pitchFamily="18" charset="0"/>
              </a:rPr>
              <a:t> pour les </a:t>
            </a:r>
            <a:r>
              <a:rPr lang="en-GB" sz="2000" dirty="0" err="1">
                <a:latin typeface="Calibri" panose="020F0502020204030204" pitchFamily="34" charset="0"/>
                <a:ea typeface="Calibri" panose="020F0502020204030204" pitchFamily="34" charset="0"/>
                <a:cs typeface="Times New Roman" panose="02020603050405020304" pitchFamily="18" charset="0"/>
              </a:rPr>
              <a:t>travailleurs</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dépend</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b="1" dirty="0">
                <a:latin typeface="Calibri" panose="020F0502020204030204" pitchFamily="34" charset="0"/>
                <a:ea typeface="Calibri" panose="020F0502020204030204" pitchFamily="34" charset="0"/>
                <a:cs typeface="Times New Roman" panose="02020603050405020304" pitchFamily="18" charset="0"/>
              </a:rPr>
              <a:t>de la manière </a:t>
            </a:r>
            <a:r>
              <a:rPr lang="en-GB" sz="2000" b="1" dirty="0" err="1">
                <a:latin typeface="Calibri" panose="020F0502020204030204" pitchFamily="34" charset="0"/>
                <a:ea typeface="Calibri" panose="020F0502020204030204" pitchFamily="34" charset="0"/>
                <a:cs typeface="Times New Roman" panose="02020603050405020304" pitchFamily="18" charset="0"/>
              </a:rPr>
              <a:t>dont</a:t>
            </a:r>
            <a:r>
              <a:rPr lang="en-GB" sz="2000" b="1" dirty="0">
                <a:latin typeface="Calibri" panose="020F0502020204030204" pitchFamily="34" charset="0"/>
                <a:ea typeface="Calibri" panose="020F0502020204030204" pitchFamily="34" charset="0"/>
                <a:cs typeface="Times New Roman" panose="02020603050405020304" pitchFamily="18" charset="0"/>
              </a:rPr>
              <a:t> </a:t>
            </a:r>
            <a:r>
              <a:rPr lang="en-GB" sz="2000" b="1" dirty="0" err="1">
                <a:latin typeface="Calibri" panose="020F0502020204030204" pitchFamily="34" charset="0"/>
                <a:ea typeface="Calibri" panose="020F0502020204030204" pitchFamily="34" charset="0"/>
                <a:cs typeface="Times New Roman" panose="02020603050405020304" pitchFamily="18" charset="0"/>
              </a:rPr>
              <a:t>l’IA</a:t>
            </a:r>
            <a:r>
              <a:rPr lang="en-GB" sz="2000" b="1" dirty="0">
                <a:latin typeface="Calibri" panose="020F0502020204030204" pitchFamily="34" charset="0"/>
                <a:ea typeface="Calibri" panose="020F0502020204030204" pitchFamily="34" charset="0"/>
                <a:cs typeface="Times New Roman" panose="02020603050405020304" pitchFamily="18" charset="0"/>
              </a:rPr>
              <a:t> </a:t>
            </a:r>
            <a:r>
              <a:rPr lang="en-GB" sz="2000" b="1" dirty="0" err="1">
                <a:latin typeface="Calibri" panose="020F0502020204030204" pitchFamily="34" charset="0"/>
                <a:ea typeface="Calibri" panose="020F0502020204030204" pitchFamily="34" charset="0"/>
                <a:cs typeface="Times New Roman" panose="02020603050405020304" pitchFamily="18" charset="0"/>
              </a:rPr>
              <a:t>est</a:t>
            </a:r>
            <a:r>
              <a:rPr lang="en-GB" sz="2000" b="1" dirty="0">
                <a:latin typeface="Calibri" panose="020F0502020204030204" pitchFamily="34" charset="0"/>
                <a:ea typeface="Calibri" panose="020F0502020204030204" pitchFamily="34" charset="0"/>
                <a:cs typeface="Times New Roman" panose="02020603050405020304" pitchFamily="18" charset="0"/>
              </a:rPr>
              <a:t> </a:t>
            </a:r>
            <a:r>
              <a:rPr lang="en-GB" sz="2000" b="1" dirty="0" err="1">
                <a:latin typeface="Calibri" panose="020F0502020204030204" pitchFamily="34" charset="0"/>
                <a:ea typeface="Calibri" panose="020F0502020204030204" pitchFamily="34" charset="0"/>
                <a:cs typeface="Times New Roman" panose="02020603050405020304" pitchFamily="18" charset="0"/>
              </a:rPr>
              <a:t>façonnée</a:t>
            </a:r>
            <a:r>
              <a:rPr lang="en-GB" sz="2000" b="1" dirty="0">
                <a:latin typeface="Calibri" panose="020F0502020204030204" pitchFamily="34" charset="0"/>
                <a:ea typeface="Calibri" panose="020F0502020204030204" pitchFamily="34" charset="0"/>
                <a:cs typeface="Times New Roman" panose="02020603050405020304" pitchFamily="18" charset="0"/>
              </a:rPr>
              <a:t> et </a:t>
            </a:r>
            <a:r>
              <a:rPr lang="en-GB" sz="2000" b="1" dirty="0" err="1">
                <a:latin typeface="Calibri" panose="020F0502020204030204" pitchFamily="34" charset="0"/>
                <a:ea typeface="Calibri" panose="020F0502020204030204" pitchFamily="34" charset="0"/>
                <a:cs typeface="Times New Roman" panose="02020603050405020304" pitchFamily="18" charset="0"/>
              </a:rPr>
              <a:t>utilisée</a:t>
            </a:r>
            <a:r>
              <a:rPr lang="en-GB" sz="2000" b="1" dirty="0">
                <a:latin typeface="Calibri" panose="020F0502020204030204" pitchFamily="34" charset="0"/>
                <a:ea typeface="Calibri" panose="020F0502020204030204" pitchFamily="34" charset="0"/>
                <a:cs typeface="Times New Roman" panose="02020603050405020304" pitchFamily="18" charset="0"/>
              </a:rPr>
              <a:t> à </a:t>
            </a:r>
            <a:r>
              <a:rPr lang="en-GB" sz="2000" b="1" dirty="0" err="1">
                <a:latin typeface="Calibri" panose="020F0502020204030204" pitchFamily="34" charset="0"/>
                <a:ea typeface="Calibri" panose="020F0502020204030204" pitchFamily="34" charset="0"/>
                <a:cs typeface="Times New Roman" panose="02020603050405020304" pitchFamily="18" charset="0"/>
              </a:rPr>
              <a:t>tous</a:t>
            </a:r>
            <a:r>
              <a:rPr lang="en-GB" sz="2000" b="1" dirty="0">
                <a:latin typeface="Calibri" panose="020F0502020204030204" pitchFamily="34" charset="0"/>
                <a:ea typeface="Calibri" panose="020F0502020204030204" pitchFamily="34" charset="0"/>
                <a:cs typeface="Times New Roman" panose="02020603050405020304" pitchFamily="18" charset="0"/>
              </a:rPr>
              <a:t> les   </a:t>
            </a:r>
            <a:r>
              <a:rPr lang="en-GB" sz="2000" b="1" dirty="0" err="1">
                <a:latin typeface="Calibri" panose="020F0502020204030204" pitchFamily="34" charset="0"/>
                <a:ea typeface="Calibri" panose="020F0502020204030204" pitchFamily="34" charset="0"/>
                <a:cs typeface="Times New Roman" panose="02020603050405020304" pitchFamily="18" charset="0"/>
              </a:rPr>
              <a:t>niveaux</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4" name="Picture 3" descr="A diagram of a risk management&#10;&#10;Description automatically generated with medium confidence">
            <a:extLst>
              <a:ext uri="{FF2B5EF4-FFF2-40B4-BE49-F238E27FC236}">
                <a16:creationId xmlns:a16="http://schemas.microsoft.com/office/drawing/2014/main" id="{E9E893B7-7F41-F8DF-A0E5-3B2CC1A179AD}"/>
              </a:ext>
            </a:extLst>
          </p:cNvPr>
          <p:cNvPicPr>
            <a:picLocks noChangeAspect="1"/>
          </p:cNvPicPr>
          <p:nvPr/>
        </p:nvPicPr>
        <p:blipFill>
          <a:blip r:embed="rId2"/>
          <a:stretch>
            <a:fillRect/>
          </a:stretch>
        </p:blipFill>
        <p:spPr>
          <a:xfrm>
            <a:off x="2011794" y="2776623"/>
            <a:ext cx="7588008" cy="3717777"/>
          </a:xfrm>
          <a:prstGeom prst="rect">
            <a:avLst/>
          </a:prstGeom>
        </p:spPr>
      </p:pic>
      <p:sp>
        <p:nvSpPr>
          <p:cNvPr id="5" name="object 7">
            <a:extLst>
              <a:ext uri="{FF2B5EF4-FFF2-40B4-BE49-F238E27FC236}">
                <a16:creationId xmlns:a16="http://schemas.microsoft.com/office/drawing/2014/main" id="{48545108-15AE-32DE-A953-3768E937F16A}"/>
              </a:ext>
            </a:extLst>
          </p:cNvPr>
          <p:cNvSpPr/>
          <p:nvPr/>
        </p:nvSpPr>
        <p:spPr>
          <a:xfrm>
            <a:off x="-1905" y="6494400"/>
            <a:ext cx="12193905" cy="434340"/>
          </a:xfrm>
          <a:custGeom>
            <a:avLst/>
            <a:gdLst/>
            <a:ahLst/>
            <a:cxnLst/>
            <a:rect l="l" t="t" r="r" b="b"/>
            <a:pathLst>
              <a:path w="12193905" h="434340">
                <a:moveTo>
                  <a:pt x="12193523" y="0"/>
                </a:moveTo>
                <a:lnTo>
                  <a:pt x="0" y="0"/>
                </a:lnTo>
                <a:lnTo>
                  <a:pt x="0" y="434338"/>
                </a:lnTo>
                <a:lnTo>
                  <a:pt x="12193523" y="434338"/>
                </a:lnTo>
                <a:lnTo>
                  <a:pt x="12193523" y="0"/>
                </a:lnTo>
                <a:close/>
              </a:path>
            </a:pathLst>
          </a:custGeom>
          <a:solidFill>
            <a:srgbClr val="C735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05122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899F6-ABBB-08B5-4BEF-2F206DB8E3D8}"/>
            </a:ext>
          </a:extLst>
        </p:cNvPr>
        <p:cNvGrpSpPr/>
        <p:nvPr/>
      </p:nvGrpSpPr>
      <p:grpSpPr>
        <a:xfrm>
          <a:off x="0" y="0"/>
          <a:ext cx="0" cy="0"/>
          <a:chOff x="0" y="0"/>
          <a:chExt cx="0" cy="0"/>
        </a:xfrm>
      </p:grpSpPr>
      <p:sp>
        <p:nvSpPr>
          <p:cNvPr id="7" name="object 7">
            <a:extLst>
              <a:ext uri="{FF2B5EF4-FFF2-40B4-BE49-F238E27FC236}">
                <a16:creationId xmlns:a16="http://schemas.microsoft.com/office/drawing/2014/main" id="{B9314745-8D0A-C88E-AF21-9AF42DD5D470}"/>
              </a:ext>
            </a:extLst>
          </p:cNvPr>
          <p:cNvSpPr/>
          <p:nvPr/>
        </p:nvSpPr>
        <p:spPr>
          <a:xfrm>
            <a:off x="0" y="6423659"/>
            <a:ext cx="12193905" cy="434340"/>
          </a:xfrm>
          <a:custGeom>
            <a:avLst/>
            <a:gdLst/>
            <a:ahLst/>
            <a:cxnLst/>
            <a:rect l="l" t="t" r="r" b="b"/>
            <a:pathLst>
              <a:path w="12193905" h="434340">
                <a:moveTo>
                  <a:pt x="12193523" y="0"/>
                </a:moveTo>
                <a:lnTo>
                  <a:pt x="0" y="0"/>
                </a:lnTo>
                <a:lnTo>
                  <a:pt x="0" y="434338"/>
                </a:lnTo>
                <a:lnTo>
                  <a:pt x="12193523" y="434338"/>
                </a:lnTo>
                <a:lnTo>
                  <a:pt x="12193523" y="0"/>
                </a:lnTo>
                <a:close/>
              </a:path>
            </a:pathLst>
          </a:custGeom>
          <a:solidFill>
            <a:srgbClr val="C735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object 8">
            <a:extLst>
              <a:ext uri="{FF2B5EF4-FFF2-40B4-BE49-F238E27FC236}">
                <a16:creationId xmlns:a16="http://schemas.microsoft.com/office/drawing/2014/main" id="{00BCE722-3DEF-5A96-EBC6-A1BCA283B382}"/>
              </a:ext>
            </a:extLst>
          </p:cNvPr>
          <p:cNvSpPr txBox="1"/>
          <p:nvPr/>
        </p:nvSpPr>
        <p:spPr>
          <a:xfrm>
            <a:off x="930046" y="6552158"/>
            <a:ext cx="1618601" cy="189796"/>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fr-BE" sz="1150" b="0" i="0" u="none" strike="noStrike" kern="1200" cap="none" spc="-15" normalizeH="0" baseline="0" noProof="0" dirty="0">
                <a:ln>
                  <a:noFill/>
                </a:ln>
                <a:solidFill>
                  <a:srgbClr val="FFFFFF"/>
                </a:solidFill>
                <a:effectLst/>
                <a:uLnTx/>
                <a:uFillTx/>
                <a:latin typeface="Calibri"/>
                <a:ea typeface="+mn-ea"/>
                <a:cs typeface="Calibri"/>
              </a:rPr>
              <a:t>Intelligence artificielle</a:t>
            </a:r>
            <a:endParaRPr kumimoji="0" lang="fr-BE" sz="115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10" name="object 10">
            <a:extLst>
              <a:ext uri="{FF2B5EF4-FFF2-40B4-BE49-F238E27FC236}">
                <a16:creationId xmlns:a16="http://schemas.microsoft.com/office/drawing/2014/main" id="{B4888C68-7593-D7DA-739C-9DD42BC2A875}"/>
              </a:ext>
            </a:extLst>
          </p:cNvPr>
          <p:cNvPicPr/>
          <p:nvPr/>
        </p:nvPicPr>
        <p:blipFill>
          <a:blip r:embed="rId3" cstate="print"/>
          <a:stretch>
            <a:fillRect/>
          </a:stretch>
        </p:blipFill>
        <p:spPr>
          <a:xfrm>
            <a:off x="9944468" y="201561"/>
            <a:ext cx="1407806" cy="314684"/>
          </a:xfrm>
          <a:prstGeom prst="rect">
            <a:avLst/>
          </a:prstGeom>
        </p:spPr>
      </p:pic>
      <p:sp>
        <p:nvSpPr>
          <p:cNvPr id="3" name="object 3">
            <a:extLst>
              <a:ext uri="{FF2B5EF4-FFF2-40B4-BE49-F238E27FC236}">
                <a16:creationId xmlns:a16="http://schemas.microsoft.com/office/drawing/2014/main" id="{5D7A9120-CEC8-1A0F-AB90-FDF9203B6DF2}"/>
              </a:ext>
            </a:extLst>
          </p:cNvPr>
          <p:cNvSpPr txBox="1">
            <a:spLocks noGrp="1"/>
          </p:cNvSpPr>
          <p:nvPr>
            <p:ph type="title"/>
          </p:nvPr>
        </p:nvSpPr>
        <p:spPr>
          <a:xfrm>
            <a:off x="839726" y="422190"/>
            <a:ext cx="4254788" cy="566822"/>
          </a:xfrm>
          <a:prstGeom prst="rect">
            <a:avLst/>
          </a:prstGeom>
        </p:spPr>
        <p:txBody>
          <a:bodyPr vert="horz" wrap="square" lIns="0" tIns="12700" rIns="0" bIns="0" rtlCol="0">
            <a:spAutoFit/>
          </a:bodyPr>
          <a:lstStyle/>
          <a:p>
            <a:pPr marL="12700">
              <a:lnSpc>
                <a:spcPct val="100000"/>
              </a:lnSpc>
              <a:spcBef>
                <a:spcPts val="100"/>
              </a:spcBef>
            </a:pPr>
            <a:r>
              <a:rPr lang="fr-BE" sz="3600" b="1" dirty="0">
                <a:solidFill>
                  <a:schemeClr val="tx2">
                    <a:lumMod val="75000"/>
                    <a:lumOff val="25000"/>
                  </a:schemeClr>
                </a:solidFill>
              </a:rPr>
              <a:t>L’IA dans l’industrie</a:t>
            </a:r>
            <a:endParaRPr lang="fr-BE" sz="3600" b="1" spc="-15" dirty="0">
              <a:solidFill>
                <a:schemeClr val="tx2">
                  <a:lumMod val="75000"/>
                  <a:lumOff val="25000"/>
                </a:schemeClr>
              </a:solidFill>
            </a:endParaRPr>
          </a:p>
        </p:txBody>
      </p:sp>
      <p:sp>
        <p:nvSpPr>
          <p:cNvPr id="6" name="Text Placeholder 5">
            <a:extLst>
              <a:ext uri="{FF2B5EF4-FFF2-40B4-BE49-F238E27FC236}">
                <a16:creationId xmlns:a16="http://schemas.microsoft.com/office/drawing/2014/main" id="{1FA639DA-8A63-B485-7358-10B9EAD1D520}"/>
              </a:ext>
            </a:extLst>
          </p:cNvPr>
          <p:cNvSpPr>
            <a:spLocks noGrp="1"/>
          </p:cNvSpPr>
          <p:nvPr>
            <p:ph type="body" sz="half" idx="2"/>
          </p:nvPr>
        </p:nvSpPr>
        <p:spPr>
          <a:xfrm>
            <a:off x="424544" y="1240971"/>
            <a:ext cx="3842656" cy="5077507"/>
          </a:xfrm>
        </p:spPr>
        <p:txBody>
          <a:bodyPr>
            <a:normAutofit/>
          </a:bodyPr>
          <a:lstStyle/>
          <a:p>
            <a:pPr algn="just">
              <a:lnSpc>
                <a:spcPct val="115000"/>
              </a:lnSpc>
            </a:pPr>
            <a:r>
              <a:rPr lang="fr-BE" sz="2000" dirty="0">
                <a:solidFill>
                  <a:srgbClr val="000000"/>
                </a:solidFill>
                <a:latin typeface="Calibri" panose="020F0502020204030204" pitchFamily="34" charset="0"/>
                <a:ea typeface="Calibri" panose="020F0502020204030204" pitchFamily="34" charset="0"/>
                <a:cs typeface="Calibri" panose="020F0502020204030204" pitchFamily="34" charset="0"/>
              </a:rPr>
              <a:t>L’IA </a:t>
            </a:r>
            <a:r>
              <a:rPr lang="fr-BE" sz="2000" noProof="0" dirty="0">
                <a:solidFill>
                  <a:srgbClr val="000000"/>
                </a:solidFill>
                <a:latin typeface="Calibri" panose="020F0502020204030204" pitchFamily="34" charset="0"/>
                <a:ea typeface="Calibri" panose="020F0502020204030204" pitchFamily="34" charset="0"/>
                <a:cs typeface="Calibri" panose="020F0502020204030204" pitchFamily="34" charset="0"/>
              </a:rPr>
              <a:t>est</a:t>
            </a:r>
            <a:r>
              <a:rPr lang="fr-BE" sz="2000" dirty="0">
                <a:solidFill>
                  <a:srgbClr val="000000"/>
                </a:solidFill>
                <a:latin typeface="Calibri" panose="020F0502020204030204" pitchFamily="34" charset="0"/>
                <a:ea typeface="Calibri" panose="020F0502020204030204" pitchFamily="34" charset="0"/>
                <a:cs typeface="Calibri" panose="020F0502020204030204" pitchFamily="34" charset="0"/>
              </a:rPr>
              <a:t> massivement utilisée sur le lieu de travail et est principalement intégrée à d’autres systèmes.</a:t>
            </a:r>
            <a:endParaRPr lang="fr-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7200" indent="-457200" algn="just">
              <a:lnSpc>
                <a:spcPct val="115000"/>
              </a:lnSpc>
              <a:buFont typeface="Arial" panose="020B0604020202020204" pitchFamily="34" charset="0"/>
              <a:buChar char="•"/>
            </a:pPr>
            <a:r>
              <a:rPr lang="fr-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Intelligence assistée avec supervision humaine</a:t>
            </a:r>
          </a:p>
          <a:p>
            <a:pPr marL="457200" indent="-457200" algn="just">
              <a:lnSpc>
                <a:spcPct val="115000"/>
              </a:lnSpc>
              <a:buFont typeface="Arial" panose="020B0604020202020204" pitchFamily="34" charset="0"/>
              <a:buChar char="•"/>
            </a:pPr>
            <a:r>
              <a:rPr lang="fr-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Automatisation, sans supervision humaine</a:t>
            </a:r>
          </a:p>
          <a:p>
            <a:pPr marL="457200" indent="-457200" algn="just">
              <a:lnSpc>
                <a:spcPct val="115000"/>
              </a:lnSpc>
              <a:buFont typeface="Arial" panose="020B0604020202020204" pitchFamily="34" charset="0"/>
              <a:buChar char="•"/>
            </a:pPr>
            <a:r>
              <a:rPr lang="fr-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Intelligence augmentée avec supervision humaine</a:t>
            </a:r>
          </a:p>
          <a:p>
            <a:pPr marL="457200" indent="-457200" algn="just">
              <a:lnSpc>
                <a:spcPct val="115000"/>
              </a:lnSpc>
              <a:buFont typeface="Arial" panose="020B0604020202020204" pitchFamily="34" charset="0"/>
              <a:buChar char="•"/>
            </a:pPr>
            <a:r>
              <a:rPr lang="fr-B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Intelligence autonome sans supervision humaine</a:t>
            </a:r>
            <a:endParaRPr lang="fr-BE" dirty="0"/>
          </a:p>
        </p:txBody>
      </p:sp>
      <p:pic>
        <p:nvPicPr>
          <p:cNvPr id="29" name="Picture Placeholder 28">
            <a:extLst>
              <a:ext uri="{FF2B5EF4-FFF2-40B4-BE49-F238E27FC236}">
                <a16:creationId xmlns:a16="http://schemas.microsoft.com/office/drawing/2014/main" id="{34A14D6B-42B2-3D88-1CDB-7829AA952EEE}"/>
              </a:ext>
            </a:extLst>
          </p:cNvPr>
          <p:cNvPicPr>
            <a:picLocks noGrp="1" noChangeAspect="1"/>
          </p:cNvPicPr>
          <p:nvPr>
            <p:ph type="pic" idx="1"/>
          </p:nvPr>
        </p:nvPicPr>
        <p:blipFill>
          <a:blip r:embed="rId4"/>
          <a:srcRect l="-679" r="6878"/>
          <a:stretch/>
        </p:blipFill>
        <p:spPr>
          <a:xfrm>
            <a:off x="4267199" y="987425"/>
            <a:ext cx="7407349" cy="4873625"/>
          </a:xfrm>
          <a:prstGeom prst="rect">
            <a:avLst/>
          </a:prstGeom>
        </p:spPr>
      </p:pic>
    </p:spTree>
    <p:extLst>
      <p:ext uri="{BB962C8B-B14F-4D97-AF65-F5344CB8AC3E}">
        <p14:creationId xmlns:p14="http://schemas.microsoft.com/office/powerpoint/2010/main" val="578828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0D91E-D258-8916-B1B4-23C5DC8081BD}"/>
              </a:ext>
            </a:extLst>
          </p:cNvPr>
          <p:cNvSpPr>
            <a:spLocks noGrp="1"/>
          </p:cNvSpPr>
          <p:nvPr>
            <p:ph type="title"/>
          </p:nvPr>
        </p:nvSpPr>
        <p:spPr>
          <a:xfrm>
            <a:off x="474082" y="136598"/>
            <a:ext cx="10515600" cy="1325563"/>
          </a:xfrm>
        </p:spPr>
        <p:txBody>
          <a:bodyPr/>
          <a:lstStyle/>
          <a:p>
            <a:r>
              <a:rPr lang="en-GB" b="1" dirty="0" err="1"/>
              <a:t>Gérer</a:t>
            </a:r>
            <a:r>
              <a:rPr lang="en-GB" b="1" dirty="0"/>
              <a:t> les </a:t>
            </a:r>
            <a:r>
              <a:rPr lang="en-GB" b="1" dirty="0" err="1"/>
              <a:t>risques</a:t>
            </a:r>
            <a:r>
              <a:rPr lang="en-GB" b="1" dirty="0"/>
              <a:t> </a:t>
            </a:r>
            <a:r>
              <a:rPr lang="en-GB" b="1" dirty="0" err="1"/>
              <a:t>liés</a:t>
            </a:r>
            <a:r>
              <a:rPr lang="en-GB" b="1" dirty="0"/>
              <a:t> à </a:t>
            </a:r>
            <a:r>
              <a:rPr lang="en-GB" b="1" dirty="0" err="1"/>
              <a:t>l’IA</a:t>
            </a:r>
            <a:endParaRPr lang="en-GB" b="1" dirty="0"/>
          </a:p>
        </p:txBody>
      </p:sp>
      <p:graphicFrame>
        <p:nvGraphicFramePr>
          <p:cNvPr id="4" name="Diagram 3">
            <a:extLst>
              <a:ext uri="{FF2B5EF4-FFF2-40B4-BE49-F238E27FC236}">
                <a16:creationId xmlns:a16="http://schemas.microsoft.com/office/drawing/2014/main" id="{6BE24E94-D06C-8705-8682-26D0B50CD6F7}"/>
              </a:ext>
            </a:extLst>
          </p:cNvPr>
          <p:cNvGraphicFramePr/>
          <p:nvPr>
            <p:extLst>
              <p:ext uri="{D42A27DB-BD31-4B8C-83A1-F6EECF244321}">
                <p14:modId xmlns:p14="http://schemas.microsoft.com/office/powerpoint/2010/main" val="190252684"/>
              </p:ext>
            </p:extLst>
          </p:nvPr>
        </p:nvGraphicFramePr>
        <p:xfrm>
          <a:off x="1202318" y="1058780"/>
          <a:ext cx="10235703" cy="561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bject 7">
            <a:extLst>
              <a:ext uri="{FF2B5EF4-FFF2-40B4-BE49-F238E27FC236}">
                <a16:creationId xmlns:a16="http://schemas.microsoft.com/office/drawing/2014/main" id="{E7AC7D34-8EEA-EC9C-840C-E06001DC32C5}"/>
              </a:ext>
            </a:extLst>
          </p:cNvPr>
          <p:cNvSpPr/>
          <p:nvPr/>
        </p:nvSpPr>
        <p:spPr>
          <a:xfrm>
            <a:off x="-1905" y="6494400"/>
            <a:ext cx="12193905" cy="434340"/>
          </a:xfrm>
          <a:custGeom>
            <a:avLst/>
            <a:gdLst/>
            <a:ahLst/>
            <a:cxnLst/>
            <a:rect l="l" t="t" r="r" b="b"/>
            <a:pathLst>
              <a:path w="12193905" h="434340">
                <a:moveTo>
                  <a:pt x="12193523" y="0"/>
                </a:moveTo>
                <a:lnTo>
                  <a:pt x="0" y="0"/>
                </a:lnTo>
                <a:lnTo>
                  <a:pt x="0" y="434338"/>
                </a:lnTo>
                <a:lnTo>
                  <a:pt x="12193523" y="434338"/>
                </a:lnTo>
                <a:lnTo>
                  <a:pt x="12193523" y="0"/>
                </a:lnTo>
                <a:close/>
              </a:path>
            </a:pathLst>
          </a:custGeom>
          <a:solidFill>
            <a:srgbClr val="C735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Rectangle: Rounded Corners 2">
            <a:extLst>
              <a:ext uri="{FF2B5EF4-FFF2-40B4-BE49-F238E27FC236}">
                <a16:creationId xmlns:a16="http://schemas.microsoft.com/office/drawing/2014/main" id="{1DDFC0C2-623B-532C-8312-2473D7925FC9}"/>
              </a:ext>
            </a:extLst>
          </p:cNvPr>
          <p:cNvSpPr/>
          <p:nvPr/>
        </p:nvSpPr>
        <p:spPr>
          <a:xfrm>
            <a:off x="8128000" y="4747491"/>
            <a:ext cx="3502284" cy="174690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highlight>
                  <a:srgbClr val="800000"/>
                </a:highlight>
                <a:uLnTx/>
                <a:uFillTx/>
                <a:latin typeface="Aptos" panose="02110004020202020204"/>
                <a:ea typeface="+mn-ea"/>
                <a:cs typeface="+mn-cs"/>
              </a:rPr>
              <a:t>+</a:t>
            </a:r>
            <a:r>
              <a:rPr kumimoji="0" lang="en-GB" sz="1400" b="0" i="0" u="none" strike="noStrike" kern="1200" cap="none" spc="0" normalizeH="0" baseline="0" noProof="0" dirty="0" err="1">
                <a:ln>
                  <a:noFill/>
                </a:ln>
                <a:solidFill>
                  <a:prstClr val="white"/>
                </a:solidFill>
                <a:effectLst/>
                <a:highlight>
                  <a:srgbClr val="800000"/>
                </a:highlight>
                <a:uLnTx/>
                <a:uFillTx/>
                <a:latin typeface="Aptos" panose="02110004020202020204"/>
                <a:ea typeface="+mn-ea"/>
                <a:cs typeface="+mn-cs"/>
              </a:rPr>
              <a:t>Négocier</a:t>
            </a:r>
            <a:r>
              <a:rPr kumimoji="0" lang="en-GB" sz="1400" b="0" i="0" u="none" strike="noStrike" kern="1200" cap="none" spc="0" normalizeH="0" baseline="0" noProof="0" dirty="0">
                <a:ln>
                  <a:noFill/>
                </a:ln>
                <a:solidFill>
                  <a:prstClr val="white"/>
                </a:solidFill>
                <a:effectLst/>
                <a:highlight>
                  <a:srgbClr val="800000"/>
                </a:highlight>
                <a:uLnTx/>
                <a:uFillTx/>
                <a:latin typeface="Aptos" panose="02110004020202020204"/>
                <a:ea typeface="+mn-ea"/>
                <a:cs typeface="+mn-cs"/>
              </a:rPr>
              <a:t> </a:t>
            </a:r>
            <a:r>
              <a:rPr lang="en-GB" sz="1400" dirty="0">
                <a:solidFill>
                  <a:prstClr val="white"/>
                </a:solidFill>
                <a:highlight>
                  <a:srgbClr val="800000"/>
                </a:highlight>
                <a:latin typeface="Aptos" panose="02110004020202020204"/>
              </a:rPr>
              <a:t>le</a:t>
            </a:r>
            <a:r>
              <a:rPr kumimoji="0" lang="en-GB" sz="1400" b="0" i="0" u="none" strike="noStrike" kern="1200" cap="none" spc="0" normalizeH="0" baseline="0" noProof="0" dirty="0">
                <a:ln>
                  <a:noFill/>
                </a:ln>
                <a:solidFill>
                  <a:prstClr val="white"/>
                </a:solidFill>
                <a:effectLst/>
                <a:highlight>
                  <a:srgbClr val="800000"/>
                </a:highlight>
                <a:uLnTx/>
                <a:uFillTx/>
                <a:latin typeface="Aptos" panose="02110004020202020204"/>
                <a:ea typeface="+mn-ea"/>
                <a:cs typeface="+mn-cs"/>
              </a:rPr>
              <a:t>s gains de </a:t>
            </a:r>
            <a:r>
              <a:rPr kumimoji="0" lang="en-GB" sz="1400" b="0" i="0" u="none" strike="noStrike" kern="1200" cap="none" spc="0" normalizeH="0" baseline="0" noProof="0" dirty="0" err="1">
                <a:ln>
                  <a:noFill/>
                </a:ln>
                <a:solidFill>
                  <a:prstClr val="white"/>
                </a:solidFill>
                <a:effectLst/>
                <a:highlight>
                  <a:srgbClr val="800000"/>
                </a:highlight>
                <a:uLnTx/>
                <a:uFillTx/>
                <a:latin typeface="Aptos" panose="02110004020202020204"/>
                <a:ea typeface="+mn-ea"/>
                <a:cs typeface="+mn-cs"/>
              </a:rPr>
              <a:t>productivité</a:t>
            </a:r>
            <a:r>
              <a:rPr kumimoji="0" lang="en-GB" sz="1400" b="0" i="0" u="none" strike="noStrike" kern="1200" cap="none" spc="0" normalizeH="0" baseline="0" noProof="0" dirty="0">
                <a:ln>
                  <a:noFill/>
                </a:ln>
                <a:solidFill>
                  <a:prstClr val="white"/>
                </a:solidFill>
                <a:effectLst/>
                <a:highlight>
                  <a:srgbClr val="800000"/>
                </a:highlight>
                <a:uLnTx/>
                <a:uFillTx/>
                <a:latin typeface="Aptos" panose="02110004020202020204"/>
                <a:ea typeface="+mn-ea"/>
                <a:cs typeface="+mn-cs"/>
              </a:rPr>
              <a:t> :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solidFill>
                  <a:prstClr val="white"/>
                </a:solidFill>
                <a:latin typeface="Aptos" panose="02110004020202020204"/>
              </a:rPr>
              <a:t>Les gains réalisés grâce à l’application de l’IA devraient être partagés avec les travailleurs sous forme d’augmentations salariales, de réduction du temps de travail, d’amélioration des conditions de travail et de droits à la formation. </a:t>
            </a: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53907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2036C-6229-1306-6F98-05037EE0C80F}"/>
              </a:ext>
            </a:extLst>
          </p:cNvPr>
          <p:cNvSpPr>
            <a:spLocks noGrp="1"/>
          </p:cNvSpPr>
          <p:nvPr>
            <p:ph type="title"/>
          </p:nvPr>
        </p:nvSpPr>
        <p:spPr>
          <a:xfrm>
            <a:off x="876693" y="324296"/>
            <a:ext cx="4765651" cy="1616203"/>
          </a:xfrm>
        </p:spPr>
        <p:txBody>
          <a:bodyPr anchor="b">
            <a:normAutofit/>
          </a:bodyPr>
          <a:lstStyle/>
          <a:p>
            <a:r>
              <a:rPr lang="fr-FR" sz="2700" b="1" noProof="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Les fondements d’une stratégie syndicale pour maîtriser l’IA</a:t>
            </a:r>
            <a:br>
              <a:rPr lang="fr-BE" sz="2700" noProof="0" dirty="0">
                <a:effectLst/>
                <a:latin typeface="Calibri" panose="020F0502020204030204" pitchFamily="34" charset="0"/>
                <a:ea typeface="Calibri" panose="020F0502020204030204" pitchFamily="34" charset="0"/>
                <a:cs typeface="Times New Roman" panose="02020603050405020304" pitchFamily="18" charset="0"/>
              </a:rPr>
            </a:br>
            <a:endParaRPr lang="fr-BE" sz="2700" noProof="0" dirty="0"/>
          </a:p>
        </p:txBody>
      </p:sp>
      <p:sp>
        <p:nvSpPr>
          <p:cNvPr id="3" name="Content Placeholder 2">
            <a:extLst>
              <a:ext uri="{FF2B5EF4-FFF2-40B4-BE49-F238E27FC236}">
                <a16:creationId xmlns:a16="http://schemas.microsoft.com/office/drawing/2014/main" id="{4187DE92-83B1-7DD5-D6B3-59597A2242FD}"/>
              </a:ext>
            </a:extLst>
          </p:cNvPr>
          <p:cNvSpPr>
            <a:spLocks noGrp="1"/>
          </p:cNvSpPr>
          <p:nvPr>
            <p:ph idx="1"/>
          </p:nvPr>
        </p:nvSpPr>
        <p:spPr>
          <a:xfrm>
            <a:off x="876692" y="2085474"/>
            <a:ext cx="4184903" cy="3895834"/>
          </a:xfrm>
        </p:spPr>
        <p:txBody>
          <a:bodyPr anchor="t">
            <a:normAutofit/>
          </a:bodyPr>
          <a:lstStyle/>
          <a:p>
            <a:pPr marL="457200" indent="-457200">
              <a:buAutoNum type="arabicPeriod"/>
            </a:pPr>
            <a:r>
              <a:rPr lang="en-BE" sz="2400" b="1" dirty="0">
                <a:effectLst/>
                <a:latin typeface="Calibri" panose="020F0502020204030204" pitchFamily="34" charset="0"/>
                <a:ea typeface="Calibri" panose="020F0502020204030204" pitchFamily="34" charset="0"/>
                <a:cs typeface="Times New Roman" panose="02020603050405020304" pitchFamily="18" charset="0"/>
              </a:rPr>
              <a:t>Information </a:t>
            </a:r>
            <a:r>
              <a:rPr lang="fr-BE" sz="2400" b="1" dirty="0">
                <a:effectLst/>
                <a:latin typeface="Calibri" panose="020F0502020204030204" pitchFamily="34" charset="0"/>
                <a:ea typeface="Calibri" panose="020F0502020204030204" pitchFamily="34" charset="0"/>
                <a:cs typeface="Times New Roman" panose="02020603050405020304" pitchFamily="18" charset="0"/>
              </a:rPr>
              <a:t>et</a:t>
            </a:r>
            <a:r>
              <a:rPr lang="en-BE" sz="2400" b="1" dirty="0">
                <a:effectLst/>
                <a:latin typeface="Calibri" panose="020F0502020204030204" pitchFamily="34" charset="0"/>
                <a:ea typeface="Calibri" panose="020F0502020204030204" pitchFamily="34" charset="0"/>
                <a:cs typeface="Times New Roman" panose="02020603050405020304" pitchFamily="18" charset="0"/>
              </a:rPr>
              <a:t> consultation </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fr-BE" sz="2000" dirty="0">
                <a:effectLst/>
                <a:latin typeface="Calibri" panose="020F0502020204030204" pitchFamily="34" charset="0"/>
                <a:ea typeface="Calibri" panose="020F0502020204030204" pitchFamily="34" charset="0"/>
                <a:cs typeface="Times New Roman" panose="02020603050405020304" pitchFamily="18" charset="0"/>
              </a:rPr>
              <a:t>L’IA a davantage d’impact positif lorsque les travailleurs sont consultés sur l’introduction de nouvelles technologies et formés à leur utilisation de ma</a:t>
            </a:r>
            <a:r>
              <a:rPr lang="fr-BE" sz="2000" dirty="0">
                <a:latin typeface="Calibri" panose="020F0502020204030204" pitchFamily="34" charset="0"/>
                <a:ea typeface="Calibri" panose="020F0502020204030204" pitchFamily="34" charset="0"/>
                <a:cs typeface="Times New Roman" panose="02020603050405020304" pitchFamily="18" charset="0"/>
              </a:rPr>
              <a:t>nière efficace. </a:t>
            </a:r>
          </a:p>
          <a:p>
            <a:pPr marL="0" indent="0" algn="just">
              <a:buNone/>
            </a:pPr>
            <a:r>
              <a:rPr lang="fr-BE" sz="2000" dirty="0">
                <a:effectLst/>
                <a:latin typeface="Calibri" panose="020F0502020204030204" pitchFamily="34" charset="0"/>
                <a:ea typeface="Calibri" panose="020F0502020204030204" pitchFamily="34" charset="0"/>
                <a:cs typeface="Times New Roman" panose="02020603050405020304" pitchFamily="18" charset="0"/>
              </a:rPr>
              <a:t>Un </a:t>
            </a:r>
            <a:r>
              <a:rPr lang="fr-BE" sz="2000" dirty="0">
                <a:latin typeface="Calibri" panose="020F0502020204030204" pitchFamily="34" charset="0"/>
                <a:ea typeface="Calibri" panose="020F0502020204030204" pitchFamily="34" charset="0"/>
                <a:cs typeface="Times New Roman" panose="02020603050405020304" pitchFamily="18" charset="0"/>
              </a:rPr>
              <a:t>processus d’information et de consultation efficace commence sur le lieu de travail, avec les représentants syndicaux, en</a:t>
            </a:r>
            <a:r>
              <a:rPr lang="fr-BE" sz="2000" u="sng" dirty="0">
                <a:latin typeface="Calibri" panose="020F0502020204030204" pitchFamily="34" charset="0"/>
                <a:ea typeface="Calibri" panose="020F0502020204030204" pitchFamily="34" charset="0"/>
                <a:cs typeface="Times New Roman" panose="02020603050405020304" pitchFamily="18" charset="0"/>
              </a:rPr>
              <a:t> posant les bonnes questions</a:t>
            </a:r>
            <a:r>
              <a:rPr lang="fr-BE" sz="2000" dirty="0">
                <a:latin typeface="Calibri" panose="020F0502020204030204" pitchFamily="34" charset="0"/>
                <a:ea typeface="Calibri" panose="020F0502020204030204" pitchFamily="34" charset="0"/>
                <a:cs typeface="Times New Roman" panose="02020603050405020304" pitchFamily="18" charset="0"/>
              </a:rPr>
              <a: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000" dirty="0"/>
          </a:p>
        </p:txBody>
      </p:sp>
      <p:pic>
        <p:nvPicPr>
          <p:cNvPr id="4" name="Picture 3" descr="A group of questions on a white background&#10;&#10;Description automatically generated">
            <a:extLst>
              <a:ext uri="{FF2B5EF4-FFF2-40B4-BE49-F238E27FC236}">
                <a16:creationId xmlns:a16="http://schemas.microsoft.com/office/drawing/2014/main" id="{7F5805DE-BA42-B9C5-4809-E03A79693B18}"/>
              </a:ext>
            </a:extLst>
          </p:cNvPr>
          <p:cNvPicPr>
            <a:picLocks noChangeAspect="1"/>
          </p:cNvPicPr>
          <p:nvPr/>
        </p:nvPicPr>
        <p:blipFill>
          <a:blip r:embed="rId2"/>
          <a:stretch>
            <a:fillRect/>
          </a:stretch>
        </p:blipFill>
        <p:spPr>
          <a:xfrm>
            <a:off x="5370444" y="1549492"/>
            <a:ext cx="6389346" cy="4472541"/>
          </a:xfrm>
          <a:prstGeom prst="rect">
            <a:avLst/>
          </a:prstGeom>
        </p:spPr>
      </p:pic>
      <p:grpSp>
        <p:nvGrpSpPr>
          <p:cNvPr id="9" name="Group 8">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0" name="Rectangle 9">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5" name="object 7">
            <a:extLst>
              <a:ext uri="{FF2B5EF4-FFF2-40B4-BE49-F238E27FC236}">
                <a16:creationId xmlns:a16="http://schemas.microsoft.com/office/drawing/2014/main" id="{E2E09B3E-B9AB-851F-BC67-C6E02C21D260}"/>
              </a:ext>
            </a:extLst>
          </p:cNvPr>
          <p:cNvSpPr/>
          <p:nvPr/>
        </p:nvSpPr>
        <p:spPr>
          <a:xfrm>
            <a:off x="-1905" y="6494400"/>
            <a:ext cx="12193905" cy="434340"/>
          </a:xfrm>
          <a:custGeom>
            <a:avLst/>
            <a:gdLst/>
            <a:ahLst/>
            <a:cxnLst/>
            <a:rect l="l" t="t" r="r" b="b"/>
            <a:pathLst>
              <a:path w="12193905" h="434340">
                <a:moveTo>
                  <a:pt x="12193523" y="0"/>
                </a:moveTo>
                <a:lnTo>
                  <a:pt x="0" y="0"/>
                </a:lnTo>
                <a:lnTo>
                  <a:pt x="0" y="434338"/>
                </a:lnTo>
                <a:lnTo>
                  <a:pt x="12193523" y="434338"/>
                </a:lnTo>
                <a:lnTo>
                  <a:pt x="12193523" y="0"/>
                </a:lnTo>
                <a:close/>
              </a:path>
            </a:pathLst>
          </a:custGeom>
          <a:solidFill>
            <a:srgbClr val="C735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80993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2036C-6229-1306-6F98-05037EE0C80F}"/>
              </a:ext>
            </a:extLst>
          </p:cNvPr>
          <p:cNvSpPr>
            <a:spLocks noGrp="1"/>
          </p:cNvSpPr>
          <p:nvPr>
            <p:ph type="title"/>
          </p:nvPr>
        </p:nvSpPr>
        <p:spPr/>
        <p:txBody>
          <a:bodyPr>
            <a:normAutofit/>
          </a:bodyPr>
          <a:lstStyle/>
          <a:p>
            <a:r>
              <a:rPr lang="fr-BE" sz="24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Les fondements d’une stratégie syndicale pour </a:t>
            </a:r>
            <a:r>
              <a:rPr lang="fr-FR" sz="24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maîtriser</a:t>
            </a:r>
            <a:r>
              <a:rPr lang="fr-BE" sz="2400" b="1" dirty="0">
                <a:solidFill>
                  <a:srgbClr val="0070C0"/>
                </a:solidFill>
                <a:latin typeface="Calibri" panose="020F0502020204030204" pitchFamily="34" charset="0"/>
                <a:cs typeface="Times New Roman" panose="02020603050405020304" pitchFamily="18" charset="0"/>
              </a:rPr>
              <a:t> l’IA</a:t>
            </a:r>
            <a:br>
              <a:rPr lang="en-GB"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br>
              <a:rPr lang="en-U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r>
              <a:rPr lang="en-US" sz="2400" b="1" dirty="0">
                <a:latin typeface="Calibri" panose="020F0502020204030204" pitchFamily="34" charset="0"/>
                <a:ea typeface="Calibri" panose="020F0502020204030204" pitchFamily="34" charset="0"/>
                <a:cs typeface="Times New Roman" panose="02020603050405020304" pitchFamily="18" charset="0"/>
              </a:rPr>
              <a:t>2. Le dialogue so</a:t>
            </a:r>
            <a:r>
              <a:rPr lang="en-US" sz="2400" b="1" dirty="0">
                <a:effectLst/>
                <a:latin typeface="Calibri" panose="020F0502020204030204" pitchFamily="34" charset="0"/>
                <a:ea typeface="Calibri" panose="020F0502020204030204" pitchFamily="34" charset="0"/>
                <a:cs typeface="Times New Roman" panose="02020603050405020304" pitchFamily="18" charset="0"/>
              </a:rPr>
              <a:t>cial </a:t>
            </a:r>
            <a:r>
              <a:rPr lang="en-US" sz="2400" b="1" dirty="0">
                <a:latin typeface="Calibri" panose="020F0502020204030204" pitchFamily="34" charset="0"/>
                <a:ea typeface="Calibri" panose="020F0502020204030204" pitchFamily="34" charset="0"/>
                <a:cs typeface="Times New Roman" panose="02020603050405020304" pitchFamily="18" charset="0"/>
              </a:rPr>
              <a:t>et les </a:t>
            </a:r>
            <a:r>
              <a:rPr lang="en-US" sz="2400" b="1" dirty="0" err="1">
                <a:latin typeface="Calibri" panose="020F0502020204030204" pitchFamily="34" charset="0"/>
                <a:ea typeface="Calibri" panose="020F0502020204030204" pitchFamily="34" charset="0"/>
                <a:cs typeface="Times New Roman" panose="02020603050405020304" pitchFamily="18" charset="0"/>
              </a:rPr>
              <a:t>négociations</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collectives</a:t>
            </a:r>
            <a:endParaRPr lang="en-GB" sz="5400" b="1" dirty="0"/>
          </a:p>
        </p:txBody>
      </p:sp>
      <p:sp>
        <p:nvSpPr>
          <p:cNvPr id="3" name="Content Placeholder 2">
            <a:extLst>
              <a:ext uri="{FF2B5EF4-FFF2-40B4-BE49-F238E27FC236}">
                <a16:creationId xmlns:a16="http://schemas.microsoft.com/office/drawing/2014/main" id="{4187DE92-83B1-7DD5-D6B3-59597A2242FD}"/>
              </a:ext>
            </a:extLst>
          </p:cNvPr>
          <p:cNvSpPr>
            <a:spLocks noGrp="1"/>
          </p:cNvSpPr>
          <p:nvPr>
            <p:ph sz="half" idx="1"/>
          </p:nvPr>
        </p:nvSpPr>
        <p:spPr>
          <a:xfrm>
            <a:off x="742507" y="1722697"/>
            <a:ext cx="5181600" cy="4486275"/>
          </a:xfrm>
        </p:spPr>
        <p:txBody>
          <a:bodyPr>
            <a:normAutofit fontScale="62500" lnSpcReduction="20000"/>
          </a:bodyPr>
          <a:lstStyle/>
          <a:p>
            <a:pPr marL="0" indent="0" algn="just">
              <a:lnSpc>
                <a:spcPct val="115000"/>
              </a:lnSpc>
              <a:spcBef>
                <a:spcPts val="600"/>
              </a:spcBef>
              <a:spcAft>
                <a:spcPts val="600"/>
              </a:spcAft>
              <a:buNone/>
            </a:pPr>
            <a:r>
              <a:rPr lang="en-US" sz="2100" dirty="0">
                <a:effectLst/>
                <a:latin typeface="Calibri" panose="020F0502020204030204" pitchFamily="34" charset="0"/>
                <a:ea typeface="Calibri" panose="020F0502020204030204" pitchFamily="34" charset="0"/>
                <a:cs typeface="Times New Roman" panose="02020603050405020304" pitchFamily="18" charset="0"/>
              </a:rPr>
              <a:t>Le dialogue social et le </a:t>
            </a:r>
            <a:r>
              <a:rPr lang="en-US" sz="2100" dirty="0" err="1">
                <a:effectLst/>
                <a:latin typeface="Calibri" panose="020F0502020204030204" pitchFamily="34" charset="0"/>
                <a:ea typeface="Calibri" panose="020F0502020204030204" pitchFamily="34" charset="0"/>
                <a:cs typeface="Times New Roman" panose="02020603050405020304" pitchFamily="18" charset="0"/>
              </a:rPr>
              <a:t>système</a:t>
            </a:r>
            <a:r>
              <a:rPr lang="en-US" sz="2100" dirty="0">
                <a:effectLst/>
                <a:latin typeface="Calibri" panose="020F0502020204030204" pitchFamily="34" charset="0"/>
                <a:ea typeface="Calibri" panose="020F0502020204030204" pitchFamily="34" charset="0"/>
                <a:cs typeface="Times New Roman" panose="02020603050405020304" pitchFamily="18" charset="0"/>
              </a:rPr>
              <a:t> de </a:t>
            </a:r>
            <a:r>
              <a:rPr lang="en-US" sz="2100" dirty="0" err="1">
                <a:effectLst/>
                <a:latin typeface="Calibri" panose="020F0502020204030204" pitchFamily="34" charset="0"/>
                <a:ea typeface="Calibri" panose="020F0502020204030204" pitchFamily="34" charset="0"/>
                <a:cs typeface="Times New Roman" panose="02020603050405020304" pitchFamily="18" charset="0"/>
              </a:rPr>
              <a:t>négociations</a:t>
            </a:r>
            <a:r>
              <a:rPr lang="en-US" sz="2100" dirty="0">
                <a:effectLst/>
                <a:latin typeface="Calibri" panose="020F0502020204030204" pitchFamily="34" charset="0"/>
                <a:ea typeface="Calibri" panose="020F0502020204030204" pitchFamily="34" charset="0"/>
                <a:cs typeface="Times New Roman" panose="02020603050405020304" pitchFamily="18" charset="0"/>
              </a:rPr>
              <a:t> collectives </a:t>
            </a:r>
            <a:r>
              <a:rPr lang="en-US" sz="2100" dirty="0" err="1">
                <a:effectLst/>
                <a:latin typeface="Calibri" panose="020F0502020204030204" pitchFamily="34" charset="0"/>
                <a:ea typeface="Calibri" panose="020F0502020204030204" pitchFamily="34" charset="0"/>
                <a:cs typeface="Times New Roman" panose="02020603050405020304" pitchFamily="18" charset="0"/>
              </a:rPr>
              <a:t>garantissent</a:t>
            </a:r>
            <a:r>
              <a:rPr lang="en-US" sz="2100" dirty="0">
                <a:effectLst/>
                <a:latin typeface="Calibri" panose="020F0502020204030204" pitchFamily="34" charset="0"/>
                <a:ea typeface="Calibri" panose="020F0502020204030204" pitchFamily="34" charset="0"/>
                <a:cs typeface="Times New Roman" panose="02020603050405020304" pitchFamily="18" charset="0"/>
              </a:rPr>
              <a:t> aux </a:t>
            </a:r>
            <a:r>
              <a:rPr lang="en-US" sz="2100" dirty="0" err="1">
                <a:effectLst/>
                <a:latin typeface="Calibri" panose="020F0502020204030204" pitchFamily="34" charset="0"/>
                <a:ea typeface="Calibri" panose="020F0502020204030204" pitchFamily="34" charset="0"/>
                <a:cs typeface="Times New Roman" panose="02020603050405020304" pitchFamily="18" charset="0"/>
              </a:rPr>
              <a:t>travailleurs</a:t>
            </a:r>
            <a:r>
              <a:rPr lang="en-US" sz="2100" dirty="0">
                <a:effectLst/>
                <a:latin typeface="Calibri" panose="020F0502020204030204" pitchFamily="34" charset="0"/>
                <a:ea typeface="Calibri" panose="020F0502020204030204" pitchFamily="34" charset="0"/>
                <a:cs typeface="Times New Roman" panose="02020603050405020304" pitchFamily="18" charset="0"/>
              </a:rPr>
              <a:t> la </a:t>
            </a:r>
            <a:r>
              <a:rPr lang="en-US" sz="2100" dirty="0" err="1">
                <a:effectLst/>
                <a:latin typeface="Calibri" panose="020F0502020204030204" pitchFamily="34" charset="0"/>
                <a:ea typeface="Calibri" panose="020F0502020204030204" pitchFamily="34" charset="0"/>
                <a:cs typeface="Times New Roman" panose="02020603050405020304" pitchFamily="18" charset="0"/>
              </a:rPr>
              <a:t>possibilit</a:t>
            </a:r>
            <a:r>
              <a:rPr lang="en-US" sz="2100" dirty="0" err="1">
                <a:latin typeface="Calibri" panose="020F0502020204030204" pitchFamily="34" charset="0"/>
                <a:ea typeface="Calibri" panose="020F0502020204030204" pitchFamily="34" charset="0"/>
                <a:cs typeface="Times New Roman" panose="02020603050405020304" pitchFamily="18" charset="0"/>
              </a:rPr>
              <a:t>é</a:t>
            </a:r>
            <a:r>
              <a:rPr lang="en-US" sz="2100" dirty="0">
                <a:latin typeface="Calibri" panose="020F0502020204030204" pitchFamily="34" charset="0"/>
                <a:ea typeface="Calibri" panose="020F0502020204030204" pitchFamily="34" charset="0"/>
                <a:cs typeface="Times New Roman" panose="02020603050405020304" pitchFamily="18" charset="0"/>
              </a:rPr>
              <a:t> de :</a:t>
            </a: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Bef>
                <a:spcPts val="600"/>
              </a:spcBef>
              <a:spcAft>
                <a:spcPts val="600"/>
              </a:spcAft>
              <a:buFont typeface="Wingdings" panose="05000000000000000000" pitchFamily="2" charset="2"/>
              <a:buChar char="Ø"/>
            </a:pPr>
            <a:r>
              <a:rPr lang="fr-BE" sz="2100" dirty="0">
                <a:effectLst/>
                <a:latin typeface="Calibri" panose="020F0502020204030204" pitchFamily="34" charset="0"/>
                <a:ea typeface="Calibri" panose="020F0502020204030204" pitchFamily="34" charset="0"/>
                <a:cs typeface="Times New Roman" panose="02020603050405020304" pitchFamily="18" charset="0"/>
              </a:rPr>
              <a:t>Participer au développement de l’algorithme et ainsi de « </a:t>
            </a:r>
            <a:r>
              <a:rPr lang="fr-BE" sz="2100" dirty="0" err="1">
                <a:effectLst/>
                <a:latin typeface="Calibri" panose="020F0502020204030204" pitchFamily="34" charset="0"/>
                <a:ea typeface="Calibri" panose="020F0502020204030204" pitchFamily="34" charset="0"/>
                <a:cs typeface="Times New Roman" panose="02020603050405020304" pitchFamily="18" charset="0"/>
              </a:rPr>
              <a:t>co-construire</a:t>
            </a:r>
            <a:r>
              <a:rPr lang="fr-BE" sz="2100" dirty="0">
                <a:effectLst/>
                <a:latin typeface="Calibri" panose="020F0502020204030204" pitchFamily="34" charset="0"/>
                <a:ea typeface="Calibri" panose="020F0502020204030204" pitchFamily="34" charset="0"/>
                <a:cs typeface="Times New Roman" panose="02020603050405020304" pitchFamily="18" charset="0"/>
              </a:rPr>
              <a:t> » l’IA</a:t>
            </a: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Bef>
                <a:spcPts val="600"/>
              </a:spcBef>
              <a:spcAft>
                <a:spcPts val="600"/>
              </a:spcAft>
              <a:buFont typeface="Wingdings" panose="05000000000000000000" pitchFamily="2" charset="2"/>
              <a:buChar char="Ø"/>
            </a:pPr>
            <a:r>
              <a:rPr lang="fr-BE" sz="2100" dirty="0">
                <a:latin typeface="Calibri" panose="020F0502020204030204" pitchFamily="34" charset="0"/>
                <a:ea typeface="Calibri" panose="020F0502020204030204" pitchFamily="34" charset="0"/>
                <a:cs typeface="Times New Roman" panose="02020603050405020304" pitchFamily="18" charset="0"/>
              </a:rPr>
              <a:t>Négocier une formation adéquate à l’utilisation de nouvelles technologies</a:t>
            </a: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Bef>
                <a:spcPts val="600"/>
              </a:spcBef>
              <a:spcAft>
                <a:spcPts val="600"/>
              </a:spcAft>
              <a:buFont typeface="Wingdings" panose="05000000000000000000" pitchFamily="2" charset="2"/>
              <a:buChar char="Ø"/>
            </a:pPr>
            <a:r>
              <a:rPr lang="fr-BE" sz="2100" dirty="0">
                <a:latin typeface="Calibri" panose="020F0502020204030204" pitchFamily="34" charset="0"/>
                <a:ea typeface="Calibri" panose="020F0502020204030204" pitchFamily="34" charset="0"/>
                <a:cs typeface="Times New Roman" panose="02020603050405020304" pitchFamily="18" charset="0"/>
              </a:rPr>
              <a:t>Adapter l’organisation du travail</a:t>
            </a: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Bef>
                <a:spcPts val="600"/>
              </a:spcBef>
              <a:spcAft>
                <a:spcPts val="600"/>
              </a:spcAft>
              <a:buFont typeface="Wingdings" panose="05000000000000000000" pitchFamily="2" charset="2"/>
              <a:buChar char="Ø"/>
            </a:pPr>
            <a:r>
              <a:rPr lang="fr-BE" sz="2100" dirty="0">
                <a:effectLst/>
                <a:latin typeface="Calibri" panose="020F0502020204030204" pitchFamily="34" charset="0"/>
                <a:ea typeface="Calibri" panose="020F0502020204030204" pitchFamily="34" charset="0"/>
                <a:cs typeface="Times New Roman" panose="02020603050405020304" pitchFamily="18" charset="0"/>
              </a:rPr>
              <a:t>Actualiser les dispositions nécessaires en matière de santé et de sécurité</a:t>
            </a:r>
            <a:r>
              <a:rPr lang="en-BE" sz="2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Bef>
                <a:spcPts val="600"/>
              </a:spcBef>
              <a:spcAft>
                <a:spcPts val="600"/>
              </a:spcAft>
              <a:buFont typeface="Wingdings" panose="05000000000000000000" pitchFamily="2" charset="2"/>
              <a:buChar char="Ø"/>
            </a:pPr>
            <a:r>
              <a:rPr lang="fr-BE" sz="2100" dirty="0">
                <a:latin typeface="Calibri" panose="020F0502020204030204" pitchFamily="34" charset="0"/>
                <a:ea typeface="Calibri" panose="020F0502020204030204" pitchFamily="34" charset="0"/>
                <a:cs typeface="Times New Roman" panose="02020603050405020304" pitchFamily="18" charset="0"/>
              </a:rPr>
              <a:t>Mettre en place des procédures pour modifier les technologies qui ne fonctionnent pas correctement</a:t>
            </a: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Bef>
                <a:spcPts val="600"/>
              </a:spcBef>
              <a:spcAft>
                <a:spcPts val="600"/>
              </a:spcAft>
              <a:buFont typeface="Wingdings" panose="05000000000000000000" pitchFamily="2" charset="2"/>
              <a:buChar char="Ø"/>
            </a:pPr>
            <a:r>
              <a:rPr lang="fr-BE" sz="2100" dirty="0">
                <a:latin typeface="Calibri" panose="020F0502020204030204" pitchFamily="34" charset="0"/>
                <a:ea typeface="Calibri" panose="020F0502020204030204" pitchFamily="34" charset="0"/>
                <a:cs typeface="Times New Roman" panose="02020603050405020304" pitchFamily="18" charset="0"/>
              </a:rPr>
              <a:t>Négocier une répartition équitable des gains de productivité et de la valeur ajoutée engendrés par l’IA </a:t>
            </a: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
        <p:nvSpPr>
          <p:cNvPr id="7" name="Content Placeholder 6">
            <a:extLst>
              <a:ext uri="{FF2B5EF4-FFF2-40B4-BE49-F238E27FC236}">
                <a16:creationId xmlns:a16="http://schemas.microsoft.com/office/drawing/2014/main" id="{9978D592-AE79-1E9D-5296-1DC0F5373888}"/>
              </a:ext>
            </a:extLst>
          </p:cNvPr>
          <p:cNvSpPr>
            <a:spLocks noGrp="1"/>
          </p:cNvSpPr>
          <p:nvPr>
            <p:ph sz="half" idx="2"/>
          </p:nvPr>
        </p:nvSpPr>
        <p:spPr>
          <a:xfrm>
            <a:off x="6712888" y="1690688"/>
            <a:ext cx="5181600" cy="5238052"/>
          </a:xfrm>
        </p:spPr>
        <p:txBody>
          <a:bodyPr>
            <a:normAutofit fontScale="62500" lnSpcReduction="20000"/>
          </a:bodyPr>
          <a:lstStyle/>
          <a:p>
            <a:pPr marL="0" marR="0" lvl="0" indent="0" algn="just" defTabSz="914400" rtl="0" eaLnBrk="1" fontAlgn="auto" latinLnBrk="0" hangingPunct="1">
              <a:lnSpc>
                <a:spcPct val="115000"/>
              </a:lnSpc>
              <a:spcBef>
                <a:spcPts val="600"/>
              </a:spcBef>
              <a:spcAft>
                <a:spcPts val="600"/>
              </a:spcAft>
              <a:buClrTx/>
              <a:buSzTx/>
              <a:buNone/>
              <a:tabLst/>
              <a:defRPr/>
            </a:pPr>
            <a:r>
              <a:rPr lang="en-US" sz="2000" dirty="0" err="1">
                <a:latin typeface="Calibri" panose="020F0502020204030204" pitchFamily="34" charset="0"/>
                <a:ea typeface="Calibri" panose="020F0502020204030204" pitchFamily="34" charset="0"/>
                <a:cs typeface="Times New Roman" panose="02020603050405020304" pitchFamily="18" charset="0"/>
              </a:rPr>
              <a:t>Aborder</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l’IA</a:t>
            </a:r>
            <a:r>
              <a:rPr lang="en-US" sz="2000" dirty="0">
                <a:latin typeface="Calibri" panose="020F0502020204030204" pitchFamily="34" charset="0"/>
                <a:ea typeface="Calibri" panose="020F0502020204030204" pitchFamily="34" charset="0"/>
                <a:cs typeface="Times New Roman" panose="02020603050405020304" pitchFamily="18" charset="0"/>
              </a:rPr>
              <a:t> dans </a:t>
            </a:r>
            <a:r>
              <a:rPr lang="en-US" sz="2000" dirty="0" err="1">
                <a:latin typeface="Calibri" panose="020F0502020204030204" pitchFamily="34" charset="0"/>
                <a:ea typeface="Calibri" panose="020F0502020204030204" pitchFamily="34" charset="0"/>
                <a:cs typeface="Times New Roman" panose="02020603050405020304" pitchFamily="18" charset="0"/>
              </a:rPr>
              <a:t>leur</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stratégie</a:t>
            </a:r>
            <a:r>
              <a:rPr lang="en-US" sz="2000" dirty="0">
                <a:latin typeface="Calibri" panose="020F0502020204030204" pitchFamily="34" charset="0"/>
                <a:ea typeface="Calibri" panose="020F0502020204030204" pitchFamily="34" charset="0"/>
                <a:cs typeface="Times New Roman" panose="02020603050405020304" pitchFamily="18" charset="0"/>
              </a:rPr>
              <a:t> de </a:t>
            </a:r>
            <a:r>
              <a:rPr lang="en-US" sz="2000" dirty="0" err="1">
                <a:latin typeface="Calibri" panose="020F0502020204030204" pitchFamily="34" charset="0"/>
                <a:ea typeface="Calibri" panose="020F0502020204030204" pitchFamily="34" charset="0"/>
                <a:cs typeface="Times New Roman" panose="02020603050405020304" pitchFamily="18" charset="0"/>
              </a:rPr>
              <a:t>négociations</a:t>
            </a:r>
            <a:r>
              <a:rPr lang="en-US" sz="2000" dirty="0">
                <a:latin typeface="Calibri" panose="020F0502020204030204" pitchFamily="34" charset="0"/>
                <a:ea typeface="Calibri" panose="020F0502020204030204" pitchFamily="34" charset="0"/>
                <a:cs typeface="Times New Roman" panose="02020603050405020304" pitchFamily="18" charset="0"/>
              </a:rPr>
              <a:t> collectives (au-</a:t>
            </a:r>
            <a:r>
              <a:rPr lang="en-US" sz="2000" dirty="0" err="1">
                <a:latin typeface="Calibri" panose="020F0502020204030204" pitchFamily="34" charset="0"/>
                <a:ea typeface="Calibri" panose="020F0502020204030204" pitchFamily="34" charset="0"/>
                <a:cs typeface="Times New Roman" panose="02020603050405020304" pitchFamily="18" charset="0"/>
              </a:rPr>
              <a:t>délà</a:t>
            </a:r>
            <a:r>
              <a:rPr lang="en-US" sz="2000" dirty="0">
                <a:latin typeface="Calibri" panose="020F0502020204030204" pitchFamily="34" charset="0"/>
                <a:ea typeface="Calibri" panose="020F0502020204030204" pitchFamily="34" charset="0"/>
                <a:cs typeface="Times New Roman" panose="02020603050405020304" pitchFamily="18" charset="0"/>
              </a:rPr>
              <a:t> de la formation numérique) et </a:t>
            </a:r>
            <a:r>
              <a:rPr lang="en-US" sz="2000" dirty="0" err="1">
                <a:latin typeface="Calibri" panose="020F0502020204030204" pitchFamily="34" charset="0"/>
                <a:ea typeface="Calibri" panose="020F0502020204030204" pitchFamily="34" charset="0"/>
                <a:cs typeface="Times New Roman" panose="02020603050405020304" pitchFamily="18" charset="0"/>
              </a:rPr>
              <a:t>négocier</a:t>
            </a:r>
            <a:r>
              <a:rPr lang="en-US" sz="2000" dirty="0">
                <a:latin typeface="Calibri" panose="020F0502020204030204" pitchFamily="34" charset="0"/>
                <a:ea typeface="Calibri" panose="020F0502020204030204" pitchFamily="34" charset="0"/>
                <a:cs typeface="Times New Roman" panose="02020603050405020304" pitchFamily="18" charset="0"/>
              </a:rPr>
              <a:t> des accords qui </a:t>
            </a:r>
            <a:r>
              <a:rPr lang="en-US" sz="2000" dirty="0" err="1">
                <a:latin typeface="Calibri" panose="020F0502020204030204" pitchFamily="34" charset="0"/>
                <a:ea typeface="Calibri" panose="020F0502020204030204" pitchFamily="34" charset="0"/>
                <a:cs typeface="Times New Roman" panose="02020603050405020304" pitchFamily="18" charset="0"/>
              </a:rPr>
              <a:t>garantissent</a:t>
            </a:r>
            <a:r>
              <a:rPr lang="en-US" sz="2000" dirty="0">
                <a:latin typeface="Calibri" panose="020F0502020204030204" pitchFamily="34" charset="0"/>
                <a:ea typeface="Calibri" panose="020F0502020204030204" pitchFamily="34" charset="0"/>
                <a:cs typeface="Times New Roman" panose="02020603050405020304" pitchFamily="18" charset="0"/>
              </a:rPr>
              <a:t> :</a:t>
            </a:r>
            <a:endParaRPr kumimoji="0" lang="en-US" sz="20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Bef>
                <a:spcPts val="600"/>
              </a:spcBef>
              <a:spcAft>
                <a:spcPts val="600"/>
              </a:spcAft>
              <a:defRPr/>
            </a:pPr>
            <a:r>
              <a:rPr lang="fr-BE"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La transparence et l’explicabilité de l’IA</a:t>
            </a:r>
            <a:r>
              <a:rPr kumimoji="0" lang="en-BE" sz="20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GB" sz="20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les </a:t>
            </a:r>
            <a:r>
              <a:rPr lang="en-GB"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employeurs</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GB"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devraient</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fr-BE" sz="2100" dirty="0">
                <a:solidFill>
                  <a:prstClr val="black"/>
                </a:solidFill>
                <a:latin typeface="Calibri" panose="020F0502020204030204" pitchFamily="34" charset="0"/>
                <a:ea typeface="Calibri" panose="020F0502020204030204" pitchFamily="34" charset="0"/>
                <a:cs typeface="Times New Roman" panose="02020603050405020304" pitchFamily="18" charset="0"/>
              </a:rPr>
              <a:t>être tenus </a:t>
            </a:r>
            <a:r>
              <a:rPr lang="en-GB"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d’informer</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GB"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d’expliquer</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et de </a:t>
            </a:r>
            <a:r>
              <a:rPr lang="en-GB"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trouver</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un </a:t>
            </a:r>
            <a:r>
              <a:rPr lang="en-GB"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d’accord</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avec  les </a:t>
            </a:r>
            <a:r>
              <a:rPr lang="en-GB"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travailleurs</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GB"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avant</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GB"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d’appliquer</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des </a:t>
            </a:r>
            <a:r>
              <a:rPr lang="en-GB"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outils</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GB"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d’IA</a:t>
            </a:r>
            <a:r>
              <a:rPr kumimoji="0" lang="en-GB" sz="20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228600" marR="0" lvl="0" indent="-228600" algn="just" defTabSz="914400" rtl="0" eaLnBrk="1" fontAlgn="auto" latinLnBrk="0" hangingPunct="1">
              <a:lnSpc>
                <a:spcPct val="115000"/>
              </a:lnSpc>
              <a:spcBef>
                <a:spcPts val="200"/>
              </a:spcBef>
              <a:spcAft>
                <a:spcPts val="200"/>
              </a:spcAft>
              <a:buClrTx/>
              <a:buSzTx/>
              <a:buFont typeface="Arial" panose="020B0604020202020204" pitchFamily="34" charset="0"/>
              <a:buChar char="•"/>
              <a:tabLst/>
              <a:defRPr/>
            </a:pPr>
            <a:r>
              <a:rPr kumimoji="0" lang="fr-BE"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Le principe de l’humain aux commandes, avec une responsabilité claire pour les décisions prises par l’IA </a:t>
            </a:r>
            <a:r>
              <a:rPr kumimoji="0" lang="en-BE" sz="20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les </a:t>
            </a:r>
            <a:r>
              <a:rPr lang="en-GB"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algorithmes</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GB"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devraient</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GB"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conseiller</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les </a:t>
            </a:r>
            <a:r>
              <a:rPr lang="en-GB"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humains</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GB"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devraient</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GB"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décider</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Les </a:t>
            </a:r>
            <a:r>
              <a:rPr lang="en-GB"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travailleurs</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GB"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devraient</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GB"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toujours</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GB"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avoir</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le droit de faire </a:t>
            </a:r>
            <a:r>
              <a:rPr lang="en-GB"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appel</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à </a:t>
            </a:r>
            <a:r>
              <a:rPr lang="en-GB"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une</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GB"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personne</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GB"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habilitée</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à passer </a:t>
            </a:r>
            <a:r>
              <a:rPr lang="en-GB"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outre</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GB"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l’algorithme</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kumimoji="0" lang="en-BE" sz="20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GB" sz="20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Bef>
                <a:spcPts val="200"/>
              </a:spcBef>
              <a:spcAft>
                <a:spcPts val="200"/>
              </a:spcAft>
              <a:defRPr/>
            </a:pPr>
            <a:r>
              <a:rPr kumimoji="0" lang="fr-BE"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Un accès à la formation pour tous les travailleurs afin qu’ils acquièrent les compétences numériques nécessaires</a:t>
            </a:r>
            <a:r>
              <a:rPr kumimoji="0" lang="en-BE"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BE" sz="20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lang="en-US"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tous</a:t>
            </a:r>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les </a:t>
            </a:r>
            <a:r>
              <a:rPr lang="en-US"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travailleurs</a:t>
            </a:r>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doivent</a:t>
            </a:r>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disposer des </a:t>
            </a:r>
            <a:r>
              <a:rPr lang="en-US"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compétences</a:t>
            </a:r>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requises</a:t>
            </a:r>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pour </a:t>
            </a:r>
            <a:r>
              <a:rPr lang="en-US"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travailler</a:t>
            </a:r>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avec </a:t>
            </a:r>
            <a:r>
              <a:rPr lang="en-US"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l’IA</a:t>
            </a:r>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et </a:t>
            </a:r>
            <a:r>
              <a:rPr lang="en-US"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une</a:t>
            </a:r>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stratégie</a:t>
            </a:r>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de </a:t>
            </a:r>
            <a:r>
              <a:rPr lang="en-US"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perfectionnement</a:t>
            </a:r>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et de </a:t>
            </a:r>
            <a:r>
              <a:rPr lang="en-US"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développement</a:t>
            </a:r>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des </a:t>
            </a:r>
            <a:r>
              <a:rPr lang="en-US"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compétences</a:t>
            </a:r>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devrait</a:t>
            </a:r>
            <a:r>
              <a:rPr lang="en-US" sz="21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fr-BE" sz="2100" dirty="0">
                <a:solidFill>
                  <a:prstClr val="black"/>
                </a:solidFill>
                <a:latin typeface="Calibri" panose="020F0502020204030204" pitchFamily="34" charset="0"/>
                <a:ea typeface="Calibri" panose="020F0502020204030204" pitchFamily="34" charset="0"/>
                <a:cs typeface="Times New Roman" panose="02020603050405020304" pitchFamily="18" charset="0"/>
              </a:rPr>
              <a:t>être</a:t>
            </a:r>
            <a:r>
              <a:rPr lang="en-US" sz="21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élaborée</a:t>
            </a:r>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afin</a:t>
            </a:r>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de </a:t>
            </a:r>
            <a:r>
              <a:rPr lang="en-US"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garantir</a:t>
            </a:r>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une</a:t>
            </a:r>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transition numérique </a:t>
            </a:r>
            <a:r>
              <a:rPr lang="en-US"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juste</a:t>
            </a:r>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pour </a:t>
            </a:r>
            <a:r>
              <a:rPr lang="en-US"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tous</a:t>
            </a:r>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endParaRPr kumimoji="0" lang="en-GB" sz="20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15000"/>
              </a:lnSpc>
              <a:spcBef>
                <a:spcPts val="200"/>
              </a:spcBef>
              <a:spcAft>
                <a:spcPts val="200"/>
              </a:spcAft>
              <a:buClrTx/>
              <a:buSzTx/>
              <a:buFont typeface="Arial" panose="020B0604020202020204" pitchFamily="34" charset="0"/>
              <a:buChar char="•"/>
              <a:tabLst/>
              <a:defRPr/>
            </a:pPr>
            <a:r>
              <a:rPr lang="fr-BE"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Une j</a:t>
            </a:r>
            <a:r>
              <a:rPr kumimoji="0" lang="en-BE" sz="20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ustification</a:t>
            </a:r>
            <a:r>
              <a:rPr kumimoji="0" lang="fr-BE"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BE"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BE" sz="2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le respect de la dignité humaine et de la protection des données </a:t>
            </a:r>
            <a:r>
              <a:rPr kumimoji="0" lang="en-BE" sz="20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la </a:t>
            </a:r>
            <a:r>
              <a:rPr lang="en-GB"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collecte</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des données </a:t>
            </a:r>
            <a:r>
              <a:rPr lang="en-GB"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ou</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la surveillance des </a:t>
            </a:r>
            <a:r>
              <a:rPr lang="en-GB"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travailleurs</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doit </a:t>
            </a:r>
            <a:r>
              <a:rPr lang="en-GB"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avoir</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un </a:t>
            </a:r>
            <a:r>
              <a:rPr lang="en-GB"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objectif</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GB"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clairement</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justifiable</a:t>
            </a:r>
            <a:r>
              <a:rPr kumimoji="0" lang="en-GB" sz="20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228600" marR="0" lvl="0" indent="-228600" algn="just" defTabSz="914400" rtl="0" eaLnBrk="1" fontAlgn="auto" latinLnBrk="0" hangingPunct="1">
              <a:lnSpc>
                <a:spcPct val="115000"/>
              </a:lnSpc>
              <a:spcBef>
                <a:spcPts val="200"/>
              </a:spcBef>
              <a:spcAft>
                <a:spcPts val="200"/>
              </a:spcAft>
              <a:buClrTx/>
              <a:buSzTx/>
              <a:buFont typeface="Arial" panose="020B0604020202020204" pitchFamily="34" charset="0"/>
              <a:buChar char="•"/>
              <a:tabLst/>
              <a:defRPr/>
            </a:pPr>
            <a:r>
              <a:rPr lang="en-GB"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Des </a:t>
            </a:r>
            <a:r>
              <a:rPr lang="en-GB" sz="20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limites</a:t>
            </a:r>
            <a:r>
              <a:rPr lang="en-GB"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GB" sz="20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claires</a:t>
            </a:r>
            <a:r>
              <a:rPr lang="en-GB"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pour les </a:t>
            </a:r>
            <a:r>
              <a:rPr lang="en-GB" sz="20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systèmes</a:t>
            </a:r>
            <a:r>
              <a:rPr lang="en-GB"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GB" sz="20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d’IA</a:t>
            </a:r>
            <a:r>
              <a:rPr lang="en-GB"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GB" sz="20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contraires</a:t>
            </a:r>
            <a:r>
              <a:rPr lang="en-GB"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à </a:t>
            </a:r>
            <a:r>
              <a:rPr lang="en-GB" sz="20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l’éthique</a:t>
            </a:r>
            <a:r>
              <a:rPr lang="en-GB"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et </a:t>
            </a:r>
            <a:r>
              <a:rPr lang="en-GB"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ayant</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un impact sur les droits </a:t>
            </a:r>
            <a:r>
              <a:rPr lang="en-GB"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fondamentaux</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les droits des </a:t>
            </a:r>
            <a:r>
              <a:rPr lang="en-GB"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travailleurs</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et la vie </a:t>
            </a:r>
            <a:r>
              <a:rPr lang="en-GB"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privée</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dans le cadre de la </a:t>
            </a:r>
            <a:r>
              <a:rPr lang="en-GB"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composante</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GB"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principale</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GB"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d’une</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IA </a:t>
            </a:r>
            <a:r>
              <a:rPr lang="en-GB"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digne</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de </a:t>
            </a:r>
            <a:r>
              <a:rPr lang="en-GB"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confiance</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kumimoji="0" lang="en-GB" sz="20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object 7">
            <a:extLst>
              <a:ext uri="{FF2B5EF4-FFF2-40B4-BE49-F238E27FC236}">
                <a16:creationId xmlns:a16="http://schemas.microsoft.com/office/drawing/2014/main" id="{920E4D3A-67B2-D1D1-F850-C0531EC99BED}"/>
              </a:ext>
            </a:extLst>
          </p:cNvPr>
          <p:cNvSpPr/>
          <p:nvPr/>
        </p:nvSpPr>
        <p:spPr>
          <a:xfrm>
            <a:off x="-1905" y="6494400"/>
            <a:ext cx="12193905" cy="434340"/>
          </a:xfrm>
          <a:custGeom>
            <a:avLst/>
            <a:gdLst/>
            <a:ahLst/>
            <a:cxnLst/>
            <a:rect l="l" t="t" r="r" b="b"/>
            <a:pathLst>
              <a:path w="12193905" h="434340">
                <a:moveTo>
                  <a:pt x="12193523" y="0"/>
                </a:moveTo>
                <a:lnTo>
                  <a:pt x="0" y="0"/>
                </a:lnTo>
                <a:lnTo>
                  <a:pt x="0" y="434338"/>
                </a:lnTo>
                <a:lnTo>
                  <a:pt x="12193523" y="434338"/>
                </a:lnTo>
                <a:lnTo>
                  <a:pt x="12193523" y="0"/>
                </a:lnTo>
                <a:close/>
              </a:path>
            </a:pathLst>
          </a:custGeom>
          <a:solidFill>
            <a:srgbClr val="C7352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56485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61288" y="1704556"/>
            <a:ext cx="2253294" cy="529113"/>
          </a:xfrm>
          <a:prstGeom prst="rect">
            <a:avLst/>
          </a:prstGeom>
        </p:spPr>
      </p:pic>
      <p:pic>
        <p:nvPicPr>
          <p:cNvPr id="3" name="object 3"/>
          <p:cNvPicPr/>
          <p:nvPr/>
        </p:nvPicPr>
        <p:blipFill>
          <a:blip r:embed="rId3" cstate="print"/>
          <a:stretch>
            <a:fillRect/>
          </a:stretch>
        </p:blipFill>
        <p:spPr>
          <a:xfrm>
            <a:off x="1124826" y="2459227"/>
            <a:ext cx="2348287" cy="792479"/>
          </a:xfrm>
          <a:prstGeom prst="rect">
            <a:avLst/>
          </a:prstGeom>
        </p:spPr>
      </p:pic>
      <p:pic>
        <p:nvPicPr>
          <p:cNvPr id="4" name="object 4"/>
          <p:cNvPicPr/>
          <p:nvPr/>
        </p:nvPicPr>
        <p:blipFill>
          <a:blip r:embed="rId4" cstate="print"/>
          <a:stretch>
            <a:fillRect/>
          </a:stretch>
        </p:blipFill>
        <p:spPr>
          <a:xfrm>
            <a:off x="1303223" y="3421430"/>
            <a:ext cx="1786967" cy="909637"/>
          </a:xfrm>
          <a:prstGeom prst="rect">
            <a:avLst/>
          </a:prstGeom>
        </p:spPr>
      </p:pic>
      <p:grpSp>
        <p:nvGrpSpPr>
          <p:cNvPr id="5" name="object 5"/>
          <p:cNvGrpSpPr/>
          <p:nvPr/>
        </p:nvGrpSpPr>
        <p:grpSpPr>
          <a:xfrm>
            <a:off x="1876018" y="4424222"/>
            <a:ext cx="1217295" cy="66675"/>
            <a:chOff x="1876018" y="4424222"/>
            <a:chExt cx="1217295" cy="66675"/>
          </a:xfrm>
        </p:grpSpPr>
        <p:pic>
          <p:nvPicPr>
            <p:cNvPr id="6" name="object 6"/>
            <p:cNvPicPr/>
            <p:nvPr/>
          </p:nvPicPr>
          <p:blipFill>
            <a:blip r:embed="rId5" cstate="print"/>
            <a:stretch>
              <a:fillRect/>
            </a:stretch>
          </p:blipFill>
          <p:spPr>
            <a:xfrm>
              <a:off x="1876018" y="4424222"/>
              <a:ext cx="345575" cy="66542"/>
            </a:xfrm>
            <a:prstGeom prst="rect">
              <a:avLst/>
            </a:prstGeom>
          </p:spPr>
        </p:pic>
        <p:sp>
          <p:nvSpPr>
            <p:cNvPr id="7" name="object 7"/>
            <p:cNvSpPr/>
            <p:nvPr/>
          </p:nvSpPr>
          <p:spPr>
            <a:xfrm>
              <a:off x="2253157" y="4425810"/>
              <a:ext cx="60325" cy="65405"/>
            </a:xfrm>
            <a:custGeom>
              <a:avLst/>
              <a:gdLst/>
              <a:ahLst/>
              <a:cxnLst/>
              <a:rect l="l" t="t" r="r" b="b"/>
              <a:pathLst>
                <a:path w="60325" h="65404">
                  <a:moveTo>
                    <a:pt x="59969" y="64960"/>
                  </a:moveTo>
                  <a:lnTo>
                    <a:pt x="51536" y="55460"/>
                  </a:lnTo>
                  <a:lnTo>
                    <a:pt x="47332" y="50711"/>
                  </a:lnTo>
                  <a:lnTo>
                    <a:pt x="49403" y="44665"/>
                  </a:lnTo>
                  <a:lnTo>
                    <a:pt x="49466" y="44373"/>
                  </a:lnTo>
                  <a:lnTo>
                    <a:pt x="50876" y="38036"/>
                  </a:lnTo>
                  <a:lnTo>
                    <a:pt x="51765" y="30213"/>
                  </a:lnTo>
                  <a:lnTo>
                    <a:pt x="52057" y="20612"/>
                  </a:lnTo>
                  <a:lnTo>
                    <a:pt x="45745" y="20612"/>
                  </a:lnTo>
                  <a:lnTo>
                    <a:pt x="45745" y="31686"/>
                  </a:lnTo>
                  <a:lnTo>
                    <a:pt x="44170" y="39611"/>
                  </a:lnTo>
                  <a:lnTo>
                    <a:pt x="42595" y="44373"/>
                  </a:lnTo>
                  <a:lnTo>
                    <a:pt x="39446" y="40386"/>
                  </a:lnTo>
                  <a:lnTo>
                    <a:pt x="39446" y="50711"/>
                  </a:lnTo>
                  <a:lnTo>
                    <a:pt x="34709" y="57048"/>
                  </a:lnTo>
                  <a:lnTo>
                    <a:pt x="28397" y="58623"/>
                  </a:lnTo>
                  <a:lnTo>
                    <a:pt x="14185" y="58623"/>
                  </a:lnTo>
                  <a:lnTo>
                    <a:pt x="7874" y="55460"/>
                  </a:lnTo>
                  <a:lnTo>
                    <a:pt x="7874" y="36436"/>
                  </a:lnTo>
                  <a:lnTo>
                    <a:pt x="15760" y="31686"/>
                  </a:lnTo>
                  <a:lnTo>
                    <a:pt x="23672" y="31686"/>
                  </a:lnTo>
                  <a:lnTo>
                    <a:pt x="39446" y="50711"/>
                  </a:lnTo>
                  <a:lnTo>
                    <a:pt x="39446" y="40386"/>
                  </a:lnTo>
                  <a:lnTo>
                    <a:pt x="32588" y="31686"/>
                  </a:lnTo>
                  <a:lnTo>
                    <a:pt x="12611" y="6350"/>
                  </a:lnTo>
                  <a:lnTo>
                    <a:pt x="45745" y="6350"/>
                  </a:lnTo>
                  <a:lnTo>
                    <a:pt x="45745" y="0"/>
                  </a:lnTo>
                  <a:lnTo>
                    <a:pt x="3149" y="0"/>
                  </a:lnTo>
                  <a:lnTo>
                    <a:pt x="3149" y="7937"/>
                  </a:lnTo>
                  <a:lnTo>
                    <a:pt x="18923" y="25361"/>
                  </a:lnTo>
                  <a:lnTo>
                    <a:pt x="12636" y="27216"/>
                  </a:lnTo>
                  <a:lnTo>
                    <a:pt x="6502" y="30695"/>
                  </a:lnTo>
                  <a:lnTo>
                    <a:pt x="1841" y="36271"/>
                  </a:lnTo>
                  <a:lnTo>
                    <a:pt x="0" y="44373"/>
                  </a:lnTo>
                  <a:lnTo>
                    <a:pt x="1689" y="53606"/>
                  </a:lnTo>
                  <a:lnTo>
                    <a:pt x="6502" y="60007"/>
                  </a:lnTo>
                  <a:lnTo>
                    <a:pt x="13970" y="63754"/>
                  </a:lnTo>
                  <a:lnTo>
                    <a:pt x="23672" y="64960"/>
                  </a:lnTo>
                  <a:lnTo>
                    <a:pt x="31559" y="64960"/>
                  </a:lnTo>
                  <a:lnTo>
                    <a:pt x="37871" y="63373"/>
                  </a:lnTo>
                  <a:lnTo>
                    <a:pt x="41656" y="58623"/>
                  </a:lnTo>
                  <a:lnTo>
                    <a:pt x="44170" y="55460"/>
                  </a:lnTo>
                  <a:lnTo>
                    <a:pt x="50482" y="64960"/>
                  </a:lnTo>
                  <a:lnTo>
                    <a:pt x="59969" y="64960"/>
                  </a:lnTo>
                  <a:close/>
                </a:path>
              </a:pathLst>
            </a:custGeom>
            <a:solidFill>
              <a:srgbClr val="27439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object 8"/>
            <p:cNvPicPr/>
            <p:nvPr/>
          </p:nvPicPr>
          <p:blipFill>
            <a:blip r:embed="rId6" cstate="print"/>
            <a:stretch>
              <a:fillRect/>
            </a:stretch>
          </p:blipFill>
          <p:spPr>
            <a:xfrm>
              <a:off x="2341518" y="4424222"/>
              <a:ext cx="249330" cy="66542"/>
            </a:xfrm>
            <a:prstGeom prst="rect">
              <a:avLst/>
            </a:prstGeom>
          </p:spPr>
        </p:pic>
        <p:sp>
          <p:nvSpPr>
            <p:cNvPr id="9" name="object 9"/>
            <p:cNvSpPr/>
            <p:nvPr/>
          </p:nvSpPr>
          <p:spPr>
            <a:xfrm>
              <a:off x="2622385" y="4425822"/>
              <a:ext cx="79375" cy="65405"/>
            </a:xfrm>
            <a:custGeom>
              <a:avLst/>
              <a:gdLst/>
              <a:ahLst/>
              <a:cxnLst/>
              <a:rect l="l" t="t" r="r" b="b"/>
              <a:pathLst>
                <a:path w="79375" h="65404">
                  <a:moveTo>
                    <a:pt x="7899" y="0"/>
                  </a:moveTo>
                  <a:lnTo>
                    <a:pt x="0" y="0"/>
                  </a:lnTo>
                  <a:lnTo>
                    <a:pt x="0" y="64947"/>
                  </a:lnTo>
                  <a:lnTo>
                    <a:pt x="7899" y="64947"/>
                  </a:lnTo>
                  <a:lnTo>
                    <a:pt x="7899" y="0"/>
                  </a:lnTo>
                  <a:close/>
                </a:path>
                <a:path w="79375" h="65404">
                  <a:moveTo>
                    <a:pt x="78892" y="0"/>
                  </a:moveTo>
                  <a:lnTo>
                    <a:pt x="71005" y="0"/>
                  </a:lnTo>
                  <a:lnTo>
                    <a:pt x="71005" y="55448"/>
                  </a:lnTo>
                  <a:lnTo>
                    <a:pt x="37198" y="7937"/>
                  </a:lnTo>
                  <a:lnTo>
                    <a:pt x="31559" y="0"/>
                  </a:lnTo>
                  <a:lnTo>
                    <a:pt x="22098" y="0"/>
                  </a:lnTo>
                  <a:lnTo>
                    <a:pt x="22098" y="64947"/>
                  </a:lnTo>
                  <a:lnTo>
                    <a:pt x="29984" y="64947"/>
                  </a:lnTo>
                  <a:lnTo>
                    <a:pt x="29984" y="7937"/>
                  </a:lnTo>
                  <a:lnTo>
                    <a:pt x="69430" y="64947"/>
                  </a:lnTo>
                  <a:lnTo>
                    <a:pt x="78892" y="64947"/>
                  </a:lnTo>
                  <a:lnTo>
                    <a:pt x="78892" y="55448"/>
                  </a:lnTo>
                  <a:lnTo>
                    <a:pt x="78892" y="0"/>
                  </a:lnTo>
                  <a:close/>
                </a:path>
              </a:pathLst>
            </a:custGeom>
            <a:solidFill>
              <a:srgbClr val="27439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object 10"/>
            <p:cNvPicPr/>
            <p:nvPr/>
          </p:nvPicPr>
          <p:blipFill>
            <a:blip r:embed="rId7" cstate="print"/>
            <a:stretch>
              <a:fillRect/>
            </a:stretch>
          </p:blipFill>
          <p:spPr>
            <a:xfrm>
              <a:off x="2737584" y="4424222"/>
              <a:ext cx="355143" cy="66542"/>
            </a:xfrm>
            <a:prstGeom prst="rect">
              <a:avLst/>
            </a:prstGeom>
          </p:spPr>
        </p:pic>
      </p:grpSp>
      <p:sp>
        <p:nvSpPr>
          <p:cNvPr id="11" name="object 11"/>
          <p:cNvSpPr txBox="1"/>
          <p:nvPr/>
        </p:nvSpPr>
        <p:spPr>
          <a:xfrm>
            <a:off x="293321" y="4980721"/>
            <a:ext cx="4011296" cy="1365117"/>
          </a:xfrm>
          <a:prstGeom prst="rect">
            <a:avLst/>
          </a:prstGeom>
        </p:spPr>
        <p:txBody>
          <a:bodyPr vert="horz" wrap="square" lIns="0" tIns="10795" rIns="0" bIns="0" rtlCol="0">
            <a:spAutoFit/>
          </a:bodyPr>
          <a:lstStyle/>
          <a:p>
            <a:pPr marL="12700" marR="5080" lvl="0" indent="0" algn="l" defTabSz="914400" rtl="0" eaLnBrk="1" fontAlgn="auto" latinLnBrk="0" hangingPunct="1">
              <a:lnSpc>
                <a:spcPct val="100499"/>
              </a:lnSpc>
              <a:spcBef>
                <a:spcPts val="85"/>
              </a:spcBef>
              <a:spcAft>
                <a:spcPts val="0"/>
              </a:spcAft>
              <a:buClrTx/>
              <a:buSzTx/>
              <a:buFontTx/>
              <a:buNone/>
              <a:tabLst/>
              <a:defRPr/>
            </a:pPr>
            <a:r>
              <a:rPr kumimoji="0" lang="fr-BE" sz="2200" b="1" i="0" u="none" strike="noStrike" kern="1200" cap="none" spc="-5" normalizeH="0" baseline="0" noProof="0" dirty="0">
                <a:ln>
                  <a:noFill/>
                </a:ln>
                <a:solidFill>
                  <a:srgbClr val="1A3770"/>
                </a:solidFill>
                <a:effectLst/>
                <a:uLnTx/>
                <a:uFillTx/>
                <a:latin typeface="Calibri"/>
                <a:ea typeface="+mn-ea"/>
                <a:cs typeface="Calibri"/>
              </a:rPr>
              <a:t>Accord-cadre des partenaires sociaux européens sur la numérisation - </a:t>
            </a:r>
            <a:r>
              <a:rPr lang="fr-BE" sz="2200" b="1" spc="-5" dirty="0">
                <a:solidFill>
                  <a:srgbClr val="1A3770"/>
                </a:solidFill>
                <a:latin typeface="Calibri"/>
                <a:cs typeface="Calibri"/>
              </a:rPr>
              <a:t>s</a:t>
            </a:r>
            <a:r>
              <a:rPr kumimoji="0" sz="2200" b="1" i="0" u="none" strike="noStrike" kern="1200" cap="none" spc="-5" normalizeH="0" baseline="0" noProof="0" dirty="0" err="1">
                <a:ln>
                  <a:noFill/>
                </a:ln>
                <a:solidFill>
                  <a:srgbClr val="1A3770"/>
                </a:solidFill>
                <a:effectLst/>
                <a:uLnTx/>
                <a:uFillTx/>
                <a:latin typeface="Calibri"/>
                <a:ea typeface="+mn-ea"/>
                <a:cs typeface="Calibri"/>
              </a:rPr>
              <a:t>ign</a:t>
            </a:r>
            <a:r>
              <a:rPr kumimoji="0" lang="fr-BE" sz="2200" b="1" i="0" u="none" strike="noStrike" kern="1200" cap="none" spc="-5" normalizeH="0" baseline="0" noProof="0" dirty="0">
                <a:ln>
                  <a:noFill/>
                </a:ln>
                <a:solidFill>
                  <a:srgbClr val="1A3770"/>
                </a:solidFill>
                <a:effectLst/>
                <a:uLnTx/>
                <a:uFillTx/>
                <a:latin typeface="Calibri"/>
                <a:ea typeface="+mn-ea"/>
                <a:cs typeface="Calibri"/>
              </a:rPr>
              <a:t>é en juin</a:t>
            </a:r>
            <a:r>
              <a:rPr kumimoji="0" sz="2200" b="1" i="0" u="none" strike="noStrike" kern="1200" cap="none" spc="-20" normalizeH="0" baseline="0" noProof="0" dirty="0">
                <a:ln>
                  <a:noFill/>
                </a:ln>
                <a:solidFill>
                  <a:srgbClr val="1A3770"/>
                </a:solidFill>
                <a:effectLst/>
                <a:uLnTx/>
                <a:uFillTx/>
                <a:latin typeface="Calibri"/>
                <a:ea typeface="+mn-ea"/>
                <a:cs typeface="Calibri"/>
              </a:rPr>
              <a:t> </a:t>
            </a:r>
            <a:r>
              <a:rPr kumimoji="0" sz="2200" b="1" i="0" u="none" strike="noStrike" kern="1200" cap="none" spc="0" normalizeH="0" baseline="0" noProof="0" dirty="0">
                <a:ln>
                  <a:noFill/>
                </a:ln>
                <a:solidFill>
                  <a:srgbClr val="1A3770"/>
                </a:solidFill>
                <a:effectLst/>
                <a:uLnTx/>
                <a:uFillTx/>
                <a:latin typeface="Calibri"/>
                <a:ea typeface="+mn-ea"/>
                <a:cs typeface="Calibri"/>
              </a:rPr>
              <a:t>2020</a:t>
            </a:r>
            <a:r>
              <a:rPr kumimoji="0" sz="2200" b="1" i="0" u="none" strike="noStrike" kern="1200" cap="none" spc="-15" normalizeH="0" baseline="0" noProof="0" dirty="0">
                <a:ln>
                  <a:noFill/>
                </a:ln>
                <a:solidFill>
                  <a:srgbClr val="1A3770"/>
                </a:solidFill>
                <a:effectLst/>
                <a:uLnTx/>
                <a:uFillTx/>
                <a:latin typeface="Calibri"/>
                <a:ea typeface="+mn-ea"/>
                <a:cs typeface="Calibri"/>
              </a:rPr>
              <a:t> </a:t>
            </a:r>
            <a:r>
              <a:rPr lang="fr-BE" sz="2200" b="1" spc="-5" dirty="0">
                <a:solidFill>
                  <a:srgbClr val="1A3770"/>
                </a:solidFill>
                <a:latin typeface="Calibri"/>
                <a:cs typeface="Calibri"/>
              </a:rPr>
              <a:t>lors du Sommet social tripartite</a:t>
            </a:r>
            <a:endParaRPr kumimoji="0" sz="220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12" name="object 12"/>
          <p:cNvPicPr/>
          <p:nvPr/>
        </p:nvPicPr>
        <p:blipFill>
          <a:blip r:embed="rId8" cstate="print"/>
          <a:stretch>
            <a:fillRect/>
          </a:stretch>
        </p:blipFill>
        <p:spPr>
          <a:xfrm>
            <a:off x="1343660" y="443318"/>
            <a:ext cx="1821171" cy="908302"/>
          </a:xfrm>
          <a:prstGeom prst="rect">
            <a:avLst/>
          </a:prstGeom>
        </p:spPr>
      </p:pic>
      <p:grpSp>
        <p:nvGrpSpPr>
          <p:cNvPr id="13" name="object 13"/>
          <p:cNvGrpSpPr/>
          <p:nvPr/>
        </p:nvGrpSpPr>
        <p:grpSpPr>
          <a:xfrm>
            <a:off x="4407408" y="137553"/>
            <a:ext cx="7658100" cy="6569709"/>
            <a:chOff x="4407408" y="137553"/>
            <a:chExt cx="7658100" cy="6569709"/>
          </a:xfrm>
        </p:grpSpPr>
        <p:pic>
          <p:nvPicPr>
            <p:cNvPr id="14" name="object 14"/>
            <p:cNvPicPr/>
            <p:nvPr/>
          </p:nvPicPr>
          <p:blipFill>
            <a:blip r:embed="rId9" cstate="print"/>
            <a:stretch>
              <a:fillRect/>
            </a:stretch>
          </p:blipFill>
          <p:spPr>
            <a:xfrm>
              <a:off x="4407408" y="461773"/>
              <a:ext cx="7022592" cy="6245352"/>
            </a:xfrm>
            <a:prstGeom prst="rect">
              <a:avLst/>
            </a:prstGeom>
          </p:spPr>
        </p:pic>
        <p:pic>
          <p:nvPicPr>
            <p:cNvPr id="15" name="object 15"/>
            <p:cNvPicPr/>
            <p:nvPr/>
          </p:nvPicPr>
          <p:blipFill>
            <a:blip r:embed="rId10" cstate="print"/>
            <a:stretch>
              <a:fillRect/>
            </a:stretch>
          </p:blipFill>
          <p:spPr>
            <a:xfrm>
              <a:off x="10653158" y="137553"/>
              <a:ext cx="1412349" cy="314684"/>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1DD18FEF-9AEC-8148-ABAE-2C2286D8E049}"/>
              </a:ext>
            </a:extLst>
          </p:cNvPr>
          <p:cNvSpPr>
            <a:spLocks noGrp="1"/>
          </p:cNvSpPr>
          <p:nvPr>
            <p:ph idx="1"/>
          </p:nvPr>
        </p:nvSpPr>
        <p:spPr>
          <a:xfrm>
            <a:off x="4551790" y="1759352"/>
            <a:ext cx="7449496" cy="4939832"/>
          </a:xfrm>
        </p:spPr>
        <p:txBody>
          <a:bodyPr anchor="ctr">
            <a:normAutofit/>
          </a:bodyPr>
          <a:lstStyle/>
          <a:p>
            <a:pPr marL="0" indent="0" algn="just">
              <a:lnSpc>
                <a:spcPct val="120000"/>
              </a:lnSpc>
              <a:buNone/>
            </a:pPr>
            <a:r>
              <a:rPr lang="en-GB" sz="2000" b="0" dirty="0">
                <a:solidFill>
                  <a:schemeClr val="tx1">
                    <a:lumMod val="75000"/>
                    <a:lumOff val="25000"/>
                  </a:schemeClr>
                </a:solidFill>
              </a:rPr>
              <a:t>Cet accord-cadre </a:t>
            </a:r>
            <a:r>
              <a:rPr lang="en-GB" sz="2000" b="0" dirty="0">
                <a:solidFill>
                  <a:srgbClr val="FF0000"/>
                </a:solidFill>
              </a:rPr>
              <a:t>engage</a:t>
            </a:r>
            <a:r>
              <a:rPr lang="en-GB" sz="2000" b="0" dirty="0">
                <a:solidFill>
                  <a:schemeClr val="tx1">
                    <a:lumMod val="75000"/>
                    <a:lumOff val="25000"/>
                  </a:schemeClr>
                </a:solidFill>
              </a:rPr>
              <a:t> les </a:t>
            </a:r>
            <a:r>
              <a:rPr lang="en-GB" sz="2000" b="0" dirty="0" err="1">
                <a:solidFill>
                  <a:schemeClr val="tx1">
                    <a:lumMod val="75000"/>
                    <a:lumOff val="25000"/>
                  </a:schemeClr>
                </a:solidFill>
              </a:rPr>
              <a:t>membres</a:t>
            </a:r>
            <a:r>
              <a:rPr lang="en-GB" sz="2000" b="0" dirty="0">
                <a:solidFill>
                  <a:schemeClr val="tx1">
                    <a:lumMod val="75000"/>
                    <a:lumOff val="25000"/>
                  </a:schemeClr>
                </a:solidFill>
              </a:rPr>
              <a:t> de </a:t>
            </a:r>
            <a:r>
              <a:rPr lang="en-GB" sz="2000" b="0" dirty="0" err="1">
                <a:solidFill>
                  <a:schemeClr val="tx1">
                    <a:lumMod val="75000"/>
                    <a:lumOff val="25000"/>
                  </a:schemeClr>
                </a:solidFill>
              </a:rPr>
              <a:t>BusinessEurope</a:t>
            </a:r>
            <a:r>
              <a:rPr lang="en-GB" sz="2000" b="0" dirty="0">
                <a:solidFill>
                  <a:schemeClr val="tx1">
                    <a:lumMod val="75000"/>
                    <a:lumOff val="25000"/>
                  </a:schemeClr>
                </a:solidFill>
              </a:rPr>
              <a:t>, </a:t>
            </a:r>
            <a:r>
              <a:rPr lang="en-GB" sz="2000" b="0" dirty="0" err="1">
                <a:solidFill>
                  <a:schemeClr val="tx1">
                    <a:lumMod val="75000"/>
                    <a:lumOff val="25000"/>
                  </a:schemeClr>
                </a:solidFill>
              </a:rPr>
              <a:t>SMEunited</a:t>
            </a:r>
            <a:r>
              <a:rPr lang="en-GB" sz="2000" b="0" dirty="0">
                <a:solidFill>
                  <a:schemeClr val="tx1">
                    <a:lumMod val="75000"/>
                    <a:lumOff val="25000"/>
                  </a:schemeClr>
                </a:solidFill>
              </a:rPr>
              <a:t>, SGI Europe et de la CES (et le </a:t>
            </a:r>
            <a:r>
              <a:rPr lang="en-GB" sz="2000" b="0" dirty="0" err="1">
                <a:solidFill>
                  <a:schemeClr val="tx1">
                    <a:lumMod val="75000"/>
                    <a:lumOff val="25000"/>
                  </a:schemeClr>
                </a:solidFill>
              </a:rPr>
              <a:t>comité</a:t>
            </a:r>
            <a:r>
              <a:rPr lang="en-GB" sz="2000" b="0" dirty="0">
                <a:solidFill>
                  <a:schemeClr val="tx1">
                    <a:lumMod val="75000"/>
                    <a:lumOff val="25000"/>
                  </a:schemeClr>
                </a:solidFill>
              </a:rPr>
              <a:t> de liaison EUROCADRES/CEC) </a:t>
            </a:r>
            <a:r>
              <a:rPr lang="en-GB" sz="2000" b="0" dirty="0">
                <a:solidFill>
                  <a:srgbClr val="DA3D38"/>
                </a:solidFill>
              </a:rPr>
              <a:t>à </a:t>
            </a:r>
            <a:r>
              <a:rPr lang="en-GB" sz="2000" b="0" dirty="0" err="1">
                <a:solidFill>
                  <a:srgbClr val="DA3D38"/>
                </a:solidFill>
              </a:rPr>
              <a:t>promouvoir</a:t>
            </a:r>
            <a:r>
              <a:rPr lang="en-GB" sz="2000" b="0" dirty="0">
                <a:solidFill>
                  <a:srgbClr val="DA3D38"/>
                </a:solidFill>
              </a:rPr>
              <a:t> et à </a:t>
            </a:r>
            <a:r>
              <a:rPr lang="en-GB" sz="2000" b="0" dirty="0" err="1">
                <a:solidFill>
                  <a:srgbClr val="DA3D38"/>
                </a:solidFill>
              </a:rPr>
              <a:t>mettre</a:t>
            </a:r>
            <a:r>
              <a:rPr lang="en-GB" sz="2000" b="0" dirty="0">
                <a:solidFill>
                  <a:srgbClr val="DA3D38"/>
                </a:solidFill>
              </a:rPr>
              <a:t> </a:t>
            </a:r>
            <a:r>
              <a:rPr lang="en-GB" sz="2000" b="0" dirty="0" err="1">
                <a:solidFill>
                  <a:srgbClr val="DA3D38"/>
                </a:solidFill>
              </a:rPr>
              <a:t>en</a:t>
            </a:r>
            <a:r>
              <a:rPr lang="en-GB" sz="2000" b="0" dirty="0">
                <a:solidFill>
                  <a:srgbClr val="DA3D38"/>
                </a:solidFill>
              </a:rPr>
              <a:t> oeuvre des </a:t>
            </a:r>
            <a:r>
              <a:rPr lang="en-GB" sz="2000" b="0" dirty="0" err="1">
                <a:solidFill>
                  <a:srgbClr val="DA3D38"/>
                </a:solidFill>
              </a:rPr>
              <a:t>outils</a:t>
            </a:r>
            <a:r>
              <a:rPr lang="en-GB" sz="2000" b="0" dirty="0">
                <a:solidFill>
                  <a:srgbClr val="DA3D38"/>
                </a:solidFill>
              </a:rPr>
              <a:t> et des </a:t>
            </a:r>
            <a:r>
              <a:rPr lang="en-GB" sz="2000" b="0" dirty="0" err="1">
                <a:solidFill>
                  <a:srgbClr val="DA3D38"/>
                </a:solidFill>
              </a:rPr>
              <a:t>mesures</a:t>
            </a:r>
            <a:r>
              <a:rPr lang="en-GB" sz="2000" b="0" dirty="0">
                <a:solidFill>
                  <a:schemeClr val="tx1">
                    <a:lumMod val="75000"/>
                    <a:lumOff val="25000"/>
                  </a:schemeClr>
                </a:solidFill>
              </a:rPr>
              <a:t>, </a:t>
            </a:r>
            <a:r>
              <a:rPr lang="en-GB" sz="2000" b="0" dirty="0" err="1">
                <a:solidFill>
                  <a:schemeClr val="tx1">
                    <a:lumMod val="75000"/>
                    <a:lumOff val="25000"/>
                  </a:schemeClr>
                </a:solidFill>
              </a:rPr>
              <a:t>si</a:t>
            </a:r>
            <a:r>
              <a:rPr lang="en-GB" sz="2000" b="0" dirty="0">
                <a:solidFill>
                  <a:schemeClr val="tx1">
                    <a:lumMod val="75000"/>
                    <a:lumOff val="25000"/>
                  </a:schemeClr>
                </a:solidFill>
              </a:rPr>
              <a:t> </a:t>
            </a:r>
            <a:r>
              <a:rPr lang="en-GB" sz="2000" b="0" dirty="0" err="1">
                <a:solidFill>
                  <a:schemeClr val="tx1">
                    <a:lumMod val="75000"/>
                    <a:lumOff val="25000"/>
                  </a:schemeClr>
                </a:solidFill>
              </a:rPr>
              <a:t>nécessaire</a:t>
            </a:r>
            <a:r>
              <a:rPr lang="en-GB" sz="2000" b="0" dirty="0">
                <a:solidFill>
                  <a:schemeClr val="tx1">
                    <a:lumMod val="75000"/>
                    <a:lumOff val="25000"/>
                  </a:schemeClr>
                </a:solidFill>
              </a:rPr>
              <a:t> au </a:t>
            </a:r>
            <a:r>
              <a:rPr lang="en-GB" sz="2000" b="0" dirty="0" err="1">
                <a:solidFill>
                  <a:schemeClr val="tx1">
                    <a:lumMod val="75000"/>
                    <a:lumOff val="25000"/>
                  </a:schemeClr>
                </a:solidFill>
              </a:rPr>
              <a:t>niveau</a:t>
            </a:r>
            <a:r>
              <a:rPr lang="en-GB" sz="2000" b="0" dirty="0">
                <a:solidFill>
                  <a:schemeClr val="tx1">
                    <a:lumMod val="75000"/>
                    <a:lumOff val="25000"/>
                  </a:schemeClr>
                </a:solidFill>
              </a:rPr>
              <a:t> national, </a:t>
            </a:r>
            <a:r>
              <a:rPr lang="en-GB" sz="2000" b="0" dirty="0" err="1">
                <a:solidFill>
                  <a:schemeClr val="tx1">
                    <a:lumMod val="75000"/>
                    <a:lumOff val="25000"/>
                  </a:schemeClr>
                </a:solidFill>
              </a:rPr>
              <a:t>sectoriel</a:t>
            </a:r>
            <a:r>
              <a:rPr lang="en-GB" sz="2000" b="0" dirty="0">
                <a:solidFill>
                  <a:schemeClr val="tx1">
                    <a:lumMod val="75000"/>
                    <a:lumOff val="25000"/>
                  </a:schemeClr>
                </a:solidFill>
              </a:rPr>
              <a:t> et/</a:t>
            </a:r>
            <a:r>
              <a:rPr lang="en-GB" sz="2000" b="0" dirty="0" err="1">
                <a:solidFill>
                  <a:schemeClr val="tx1">
                    <a:lumMod val="75000"/>
                    <a:lumOff val="25000"/>
                  </a:schemeClr>
                </a:solidFill>
              </a:rPr>
              <a:t>ou</a:t>
            </a:r>
            <a:r>
              <a:rPr lang="en-GB" sz="2000" b="0" dirty="0">
                <a:solidFill>
                  <a:schemeClr val="tx1">
                    <a:lumMod val="75000"/>
                    <a:lumOff val="25000"/>
                  </a:schemeClr>
                </a:solidFill>
              </a:rPr>
              <a:t> de </a:t>
            </a:r>
            <a:r>
              <a:rPr lang="en-GB" sz="2000" b="0" dirty="0" err="1">
                <a:solidFill>
                  <a:schemeClr val="tx1">
                    <a:lumMod val="75000"/>
                    <a:lumOff val="25000"/>
                  </a:schemeClr>
                </a:solidFill>
              </a:rPr>
              <a:t>l’entreprise</a:t>
            </a:r>
            <a:r>
              <a:rPr lang="en-GB" sz="2000" b="0" dirty="0">
                <a:solidFill>
                  <a:schemeClr val="tx1">
                    <a:lumMod val="75000"/>
                    <a:lumOff val="25000"/>
                  </a:schemeClr>
                </a:solidFill>
              </a:rPr>
              <a:t>, </a:t>
            </a:r>
            <a:r>
              <a:rPr lang="en-GB" sz="2000" b="0" dirty="0" err="1">
                <a:solidFill>
                  <a:schemeClr val="tx1">
                    <a:lumMod val="75000"/>
                    <a:lumOff val="25000"/>
                  </a:schemeClr>
                </a:solidFill>
              </a:rPr>
              <a:t>conformément</a:t>
            </a:r>
            <a:r>
              <a:rPr lang="en-GB" sz="2000" b="0" dirty="0">
                <a:solidFill>
                  <a:schemeClr val="tx1">
                    <a:lumMod val="75000"/>
                    <a:lumOff val="25000"/>
                  </a:schemeClr>
                </a:solidFill>
              </a:rPr>
              <a:t> aux </a:t>
            </a:r>
            <a:r>
              <a:rPr lang="en-GB" sz="2000" b="0" dirty="0" err="1">
                <a:solidFill>
                  <a:schemeClr val="tx1">
                    <a:lumMod val="75000"/>
                    <a:lumOff val="25000"/>
                  </a:schemeClr>
                </a:solidFill>
              </a:rPr>
              <a:t>procédures</a:t>
            </a:r>
            <a:r>
              <a:rPr lang="en-GB" sz="2000" b="0" dirty="0">
                <a:solidFill>
                  <a:schemeClr val="tx1">
                    <a:lumMod val="75000"/>
                    <a:lumOff val="25000"/>
                  </a:schemeClr>
                </a:solidFill>
              </a:rPr>
              <a:t> et pratiques </a:t>
            </a:r>
            <a:r>
              <a:rPr lang="en-GB" sz="2000" b="0" dirty="0" err="1">
                <a:solidFill>
                  <a:schemeClr val="tx1">
                    <a:lumMod val="75000"/>
                    <a:lumOff val="25000"/>
                  </a:schemeClr>
                </a:solidFill>
              </a:rPr>
              <a:t>spécifiques</a:t>
            </a:r>
            <a:r>
              <a:rPr lang="en-GB" sz="2000" b="0" dirty="0">
                <a:solidFill>
                  <a:schemeClr val="tx1">
                    <a:lumMod val="75000"/>
                    <a:lumOff val="25000"/>
                  </a:schemeClr>
                </a:solidFill>
              </a:rPr>
              <a:t> à la gestion et au travail dans les </a:t>
            </a:r>
            <a:r>
              <a:rPr lang="en-GB" sz="2000" b="0" dirty="0" err="1">
                <a:solidFill>
                  <a:schemeClr val="tx1">
                    <a:lumMod val="75000"/>
                    <a:lumOff val="25000"/>
                  </a:schemeClr>
                </a:solidFill>
              </a:rPr>
              <a:t>Etats</a:t>
            </a:r>
            <a:r>
              <a:rPr lang="en-GB" sz="2000" b="0" dirty="0">
                <a:solidFill>
                  <a:schemeClr val="tx1">
                    <a:lumMod val="75000"/>
                    <a:lumOff val="25000"/>
                  </a:schemeClr>
                </a:solidFill>
              </a:rPr>
              <a:t> </a:t>
            </a:r>
            <a:r>
              <a:rPr lang="en-GB" sz="2000" b="0" dirty="0" err="1">
                <a:solidFill>
                  <a:schemeClr val="tx1">
                    <a:lumMod val="75000"/>
                    <a:lumOff val="25000"/>
                  </a:schemeClr>
                </a:solidFill>
              </a:rPr>
              <a:t>membres</a:t>
            </a:r>
            <a:r>
              <a:rPr lang="en-GB" sz="2000" b="0" dirty="0">
                <a:solidFill>
                  <a:schemeClr val="tx1">
                    <a:lumMod val="75000"/>
                    <a:lumOff val="25000"/>
                  </a:schemeClr>
                </a:solidFill>
              </a:rPr>
              <a:t> et les pays de </a:t>
            </a:r>
            <a:r>
              <a:rPr lang="en-GB" sz="2000" b="0" dirty="0" err="1">
                <a:solidFill>
                  <a:schemeClr val="tx1">
                    <a:lumMod val="75000"/>
                    <a:lumOff val="25000"/>
                  </a:schemeClr>
                </a:solidFill>
              </a:rPr>
              <a:t>l’Espace</a:t>
            </a:r>
            <a:r>
              <a:rPr lang="en-GB" sz="2000" b="0" dirty="0">
                <a:solidFill>
                  <a:schemeClr val="tx1">
                    <a:lumMod val="75000"/>
                    <a:lumOff val="25000"/>
                  </a:schemeClr>
                </a:solidFill>
              </a:rPr>
              <a:t> </a:t>
            </a:r>
            <a:r>
              <a:rPr lang="en-GB" sz="2000" b="0" dirty="0" err="1">
                <a:solidFill>
                  <a:schemeClr val="tx1">
                    <a:lumMod val="75000"/>
                    <a:lumOff val="25000"/>
                  </a:schemeClr>
                </a:solidFill>
              </a:rPr>
              <a:t>économique</a:t>
            </a:r>
            <a:r>
              <a:rPr lang="en-GB" sz="2000" b="0" dirty="0">
                <a:solidFill>
                  <a:schemeClr val="tx1">
                    <a:lumMod val="75000"/>
                    <a:lumOff val="25000"/>
                  </a:schemeClr>
                </a:solidFill>
              </a:rPr>
              <a:t> </a:t>
            </a:r>
            <a:r>
              <a:rPr lang="en-GB" sz="2000" b="0" dirty="0" err="1">
                <a:solidFill>
                  <a:schemeClr val="tx1">
                    <a:lumMod val="75000"/>
                    <a:lumOff val="25000"/>
                  </a:schemeClr>
                </a:solidFill>
              </a:rPr>
              <a:t>européen</a:t>
            </a:r>
            <a:r>
              <a:rPr lang="en-GB" sz="2000" b="0" dirty="0">
                <a:solidFill>
                  <a:schemeClr val="tx1">
                    <a:lumMod val="75000"/>
                    <a:lumOff val="25000"/>
                  </a:schemeClr>
                </a:solidFill>
              </a:rPr>
              <a:t>.</a:t>
            </a:r>
          </a:p>
          <a:p>
            <a:pPr marL="914400" lvl="1" indent="-457200" algn="just">
              <a:lnSpc>
                <a:spcPct val="120000"/>
              </a:lnSpc>
              <a:buFont typeface="+mj-lt"/>
              <a:buAutoNum type="arabicPeriod"/>
            </a:pPr>
            <a:r>
              <a:rPr lang="en-GB" dirty="0" err="1">
                <a:solidFill>
                  <a:schemeClr val="tx1">
                    <a:lumMod val="75000"/>
                    <a:lumOff val="25000"/>
                  </a:schemeClr>
                </a:solidFill>
              </a:rPr>
              <a:t>Compétences</a:t>
            </a:r>
            <a:r>
              <a:rPr lang="en-GB" dirty="0">
                <a:solidFill>
                  <a:schemeClr val="tx1">
                    <a:lumMod val="75000"/>
                    <a:lumOff val="25000"/>
                  </a:schemeClr>
                </a:solidFill>
              </a:rPr>
              <a:t> </a:t>
            </a:r>
            <a:r>
              <a:rPr lang="en-GB" dirty="0" err="1">
                <a:solidFill>
                  <a:schemeClr val="tx1">
                    <a:lumMod val="75000"/>
                    <a:lumOff val="25000"/>
                  </a:schemeClr>
                </a:solidFill>
              </a:rPr>
              <a:t>numériques</a:t>
            </a:r>
            <a:r>
              <a:rPr lang="en-GB" dirty="0">
                <a:solidFill>
                  <a:schemeClr val="tx1">
                    <a:lumMod val="75000"/>
                    <a:lumOff val="25000"/>
                  </a:schemeClr>
                </a:solidFill>
              </a:rPr>
              <a:t> et </a:t>
            </a:r>
            <a:r>
              <a:rPr lang="en-GB" dirty="0" err="1">
                <a:solidFill>
                  <a:schemeClr val="tx1">
                    <a:lumMod val="75000"/>
                    <a:lumOff val="25000"/>
                  </a:schemeClr>
                </a:solidFill>
              </a:rPr>
              <a:t>sécurité</a:t>
            </a:r>
            <a:r>
              <a:rPr lang="en-GB" dirty="0">
                <a:solidFill>
                  <a:schemeClr val="tx1">
                    <a:lumMod val="75000"/>
                    <a:lumOff val="25000"/>
                  </a:schemeClr>
                </a:s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ParaRPr>
          </a:p>
          <a:p>
            <a:pPr marL="914400" lvl="1" indent="-457200" algn="just">
              <a:lnSpc>
                <a:spcPct val="120000"/>
              </a:lnSpc>
              <a:buFont typeface="+mj-lt"/>
              <a:buAutoNum type="arabicPeriod"/>
            </a:pPr>
            <a:r>
              <a:rPr lang="en-GB" b="0" dirty="0" err="1">
                <a:solidFill>
                  <a:schemeClr val="tx1">
                    <a:lumMod val="75000"/>
                    <a:lumOff val="25000"/>
                  </a:schemeClr>
                </a:solidFill>
              </a:rPr>
              <a:t>Modalités</a:t>
            </a:r>
            <a:r>
              <a:rPr lang="en-GB" b="0" dirty="0">
                <a:solidFill>
                  <a:schemeClr val="tx1">
                    <a:lumMod val="75000"/>
                    <a:lumOff val="25000"/>
                  </a:schemeClr>
                </a:solidFill>
              </a:rPr>
              <a:t> de connexion et de </a:t>
            </a:r>
            <a:r>
              <a:rPr lang="en-GB" b="0" dirty="0" err="1">
                <a:solidFill>
                  <a:schemeClr val="tx1">
                    <a:lumMod val="75000"/>
                    <a:lumOff val="25000"/>
                  </a:schemeClr>
                </a:solidFill>
              </a:rPr>
              <a:t>déconnexion</a:t>
            </a:r>
            <a:endParaRPr lang="en-GB" b="0" dirty="0">
              <a:solidFill>
                <a:schemeClr val="tx1">
                  <a:lumMod val="75000"/>
                  <a:lumOff val="25000"/>
                </a:schemeClr>
              </a:solidFill>
            </a:endParaRPr>
          </a:p>
          <a:p>
            <a:pPr marL="914400" lvl="1" indent="-457200" algn="just">
              <a:lnSpc>
                <a:spcPct val="120000"/>
              </a:lnSpc>
              <a:buFont typeface="+mj-lt"/>
              <a:buAutoNum type="arabicPeriod"/>
            </a:pPr>
            <a:r>
              <a:rPr lang="en-GB" b="0" dirty="0">
                <a:solidFill>
                  <a:schemeClr val="tx1">
                    <a:lumMod val="75000"/>
                    <a:lumOff val="25000"/>
                  </a:schemeClr>
                </a:solidFill>
              </a:rPr>
              <a:t>Intelligence </a:t>
            </a:r>
            <a:r>
              <a:rPr lang="en-GB" b="0" dirty="0" err="1">
                <a:solidFill>
                  <a:schemeClr val="tx1">
                    <a:lumMod val="75000"/>
                    <a:lumOff val="25000"/>
                  </a:schemeClr>
                </a:solidFill>
              </a:rPr>
              <a:t>artificielle</a:t>
            </a:r>
            <a:r>
              <a:rPr lang="en-GB" b="0" dirty="0">
                <a:solidFill>
                  <a:schemeClr val="tx1">
                    <a:lumMod val="75000"/>
                    <a:lumOff val="25000"/>
                  </a:schemeClr>
                </a:solidFill>
              </a:rPr>
              <a:t> et </a:t>
            </a:r>
            <a:r>
              <a:rPr lang="en-GB" b="0" dirty="0" err="1">
                <a:solidFill>
                  <a:schemeClr val="tx1">
                    <a:lumMod val="75000"/>
                    <a:lumOff val="25000"/>
                  </a:schemeClr>
                </a:solidFill>
              </a:rPr>
              <a:t>garantie</a:t>
            </a:r>
            <a:r>
              <a:rPr lang="en-GB" b="0" dirty="0">
                <a:solidFill>
                  <a:schemeClr val="tx1">
                    <a:lumMod val="75000"/>
                    <a:lumOff val="25000"/>
                  </a:schemeClr>
                </a:solidFill>
              </a:rPr>
              <a:t> du </a:t>
            </a:r>
            <a:r>
              <a:rPr lang="en-GB" b="0" dirty="0" err="1">
                <a:solidFill>
                  <a:schemeClr val="tx1">
                    <a:lumMod val="75000"/>
                    <a:lumOff val="25000"/>
                  </a:schemeClr>
                </a:solidFill>
              </a:rPr>
              <a:t>principe</a:t>
            </a:r>
            <a:r>
              <a:rPr lang="en-GB" b="0" dirty="0">
                <a:solidFill>
                  <a:schemeClr val="tx1">
                    <a:lumMod val="75000"/>
                    <a:lumOff val="25000"/>
                  </a:schemeClr>
                </a:solidFill>
              </a:rPr>
              <a:t> </a:t>
            </a:r>
            <a:r>
              <a:rPr lang="en-GB" dirty="0" err="1">
                <a:solidFill>
                  <a:schemeClr val="tx1">
                    <a:lumMod val="75000"/>
                    <a:lumOff val="25000"/>
                  </a:schemeClr>
                </a:solidFill>
              </a:rPr>
              <a:t>l’humain</a:t>
            </a:r>
            <a:r>
              <a:rPr lang="en-GB" dirty="0">
                <a:solidFill>
                  <a:schemeClr val="tx1">
                    <a:lumMod val="75000"/>
                    <a:lumOff val="25000"/>
                  </a:schemeClr>
                </a:solidFill>
              </a:rPr>
              <a:t> aux </a:t>
            </a:r>
            <a:r>
              <a:rPr lang="en-GB" dirty="0" err="1">
                <a:solidFill>
                  <a:schemeClr val="tx1">
                    <a:lumMod val="75000"/>
                    <a:lumOff val="25000"/>
                  </a:schemeClr>
                </a:solidFill>
              </a:rPr>
              <a:t>commandes</a:t>
            </a:r>
            <a:endParaRPr lang="en-GB" b="0" dirty="0">
              <a:solidFill>
                <a:schemeClr val="tx1">
                  <a:lumMod val="75000"/>
                  <a:lumOff val="25000"/>
                </a:schemeClr>
              </a:solidFill>
            </a:endParaRPr>
          </a:p>
          <a:p>
            <a:pPr marL="914400" lvl="1" indent="-457200" algn="just">
              <a:lnSpc>
                <a:spcPct val="120000"/>
              </a:lnSpc>
              <a:buFont typeface="+mj-lt"/>
              <a:buAutoNum type="arabicPeriod"/>
            </a:pPr>
            <a:r>
              <a:rPr lang="en-GB" dirty="0">
                <a:solidFill>
                  <a:schemeClr val="tx1">
                    <a:lumMod val="75000"/>
                    <a:lumOff val="25000"/>
                  </a:schemeClr>
                </a:solidFill>
              </a:rPr>
              <a:t>Respect de la </a:t>
            </a:r>
            <a:r>
              <a:rPr lang="en-GB" dirty="0" err="1">
                <a:solidFill>
                  <a:schemeClr val="tx1">
                    <a:lumMod val="75000"/>
                    <a:lumOff val="25000"/>
                  </a:schemeClr>
                </a:solidFill>
              </a:rPr>
              <a:t>dignité</a:t>
            </a:r>
            <a:r>
              <a:rPr lang="en-GB" dirty="0">
                <a:solidFill>
                  <a:schemeClr val="tx1">
                    <a:lumMod val="75000"/>
                    <a:lumOff val="25000"/>
                  </a:schemeClr>
                </a:solidFill>
              </a:rPr>
              <a:t> humaine et de la surveillance</a:t>
            </a:r>
            <a:endParaRPr lang="en-GB" b="0" dirty="0">
              <a:solidFill>
                <a:schemeClr val="tx1">
                  <a:lumMod val="75000"/>
                  <a:lumOff val="25000"/>
                </a:schemeClr>
              </a:solidFill>
            </a:endParaRPr>
          </a:p>
          <a:p>
            <a:pPr marL="0" indent="0">
              <a:lnSpc>
                <a:spcPct val="120000"/>
              </a:lnSpc>
              <a:buNone/>
            </a:pPr>
            <a:endParaRPr lang="en-GB" sz="2000" b="0" dirty="0">
              <a:solidFill>
                <a:schemeClr val="tx1">
                  <a:lumMod val="75000"/>
                  <a:lumOff val="25000"/>
                </a:schemeClr>
              </a:solidFill>
            </a:endParaRPr>
          </a:p>
          <a:p>
            <a:pPr marL="0" indent="0">
              <a:lnSpc>
                <a:spcPct val="120000"/>
              </a:lnSpc>
              <a:buNone/>
            </a:pPr>
            <a:endParaRPr lang="en-GB" sz="1300" dirty="0">
              <a:solidFill>
                <a:schemeClr val="tx1">
                  <a:lumMod val="75000"/>
                  <a:lumOff val="25000"/>
                </a:schemeClr>
              </a:solidFill>
            </a:endParaRPr>
          </a:p>
          <a:p>
            <a:pPr marL="0" indent="0">
              <a:lnSpc>
                <a:spcPct val="120000"/>
              </a:lnSpc>
              <a:buNone/>
            </a:pPr>
            <a:endParaRPr lang="en-GB" sz="1300" dirty="0">
              <a:solidFill>
                <a:schemeClr val="tx1">
                  <a:lumMod val="75000"/>
                  <a:lumOff val="25000"/>
                </a:schemeClr>
              </a:solidFill>
            </a:endParaRPr>
          </a:p>
          <a:p>
            <a:pPr marL="0" indent="0">
              <a:lnSpc>
                <a:spcPct val="120000"/>
              </a:lnSpc>
              <a:buNone/>
            </a:pPr>
            <a:endParaRPr lang="en-GB" sz="1300" dirty="0">
              <a:solidFill>
                <a:schemeClr val="tx1">
                  <a:lumMod val="75000"/>
                  <a:lumOff val="25000"/>
                </a:schemeClr>
              </a:solidFill>
            </a:endParaRPr>
          </a:p>
          <a:p>
            <a:pPr marL="0" indent="0">
              <a:lnSpc>
                <a:spcPct val="120000"/>
              </a:lnSpc>
              <a:buNone/>
            </a:pPr>
            <a:endParaRPr lang="en-GB" sz="1300" dirty="0">
              <a:solidFill>
                <a:schemeClr val="tx1">
                  <a:lumMod val="75000"/>
                  <a:lumOff val="25000"/>
                </a:schemeClr>
              </a:solidFill>
            </a:endParaRPr>
          </a:p>
        </p:txBody>
      </p:sp>
      <p:sp>
        <p:nvSpPr>
          <p:cNvPr id="18" name="Hexagon 17">
            <a:extLst>
              <a:ext uri="{FF2B5EF4-FFF2-40B4-BE49-F238E27FC236}">
                <a16:creationId xmlns:a16="http://schemas.microsoft.com/office/drawing/2014/main" id="{5F94BC22-8C88-E04C-AC82-72E0C8230100}"/>
              </a:ext>
            </a:extLst>
          </p:cNvPr>
          <p:cNvSpPr/>
          <p:nvPr/>
        </p:nvSpPr>
        <p:spPr>
          <a:xfrm>
            <a:off x="4057018" y="788763"/>
            <a:ext cx="691758" cy="632038"/>
          </a:xfrm>
          <a:prstGeom prst="hexagon">
            <a:avLst/>
          </a:prstGeom>
          <a:solidFill>
            <a:srgbClr val="DA3D38"/>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26399083-142D-BF42-AEEB-06A8A47857C4}"/>
              </a:ext>
            </a:extLst>
          </p:cNvPr>
          <p:cNvSpPr txBox="1"/>
          <p:nvPr/>
        </p:nvSpPr>
        <p:spPr>
          <a:xfrm>
            <a:off x="4814928" y="800338"/>
            <a:ext cx="43985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DA3D38"/>
                </a:solidFill>
                <a:effectLst/>
                <a:uLnTx/>
                <a:uFillTx/>
                <a:latin typeface="Calibri"/>
                <a:ea typeface="+mn-ea"/>
                <a:cs typeface="+mn-cs"/>
              </a:rPr>
              <a:t>Contenu</a:t>
            </a:r>
            <a:endParaRPr kumimoji="0" lang="en-GB" sz="2400" b="1" i="0" u="none" strike="noStrike" kern="1200" cap="none" spc="0" normalizeH="0" baseline="0" noProof="0" dirty="0">
              <a:ln>
                <a:noFill/>
              </a:ln>
              <a:solidFill>
                <a:srgbClr val="DA3D38"/>
              </a:solidFill>
              <a:effectLst/>
              <a:uLnTx/>
              <a:uFillTx/>
              <a:latin typeface="Calibri"/>
              <a:ea typeface="+mn-ea"/>
              <a:cs typeface="+mn-cs"/>
            </a:endParaRPr>
          </a:p>
        </p:txBody>
      </p:sp>
      <p:sp>
        <p:nvSpPr>
          <p:cNvPr id="20" name="Hexagon 19">
            <a:extLst>
              <a:ext uri="{FF2B5EF4-FFF2-40B4-BE49-F238E27FC236}">
                <a16:creationId xmlns:a16="http://schemas.microsoft.com/office/drawing/2014/main" id="{960B190B-1ABF-7740-81E4-34C8411F0192}"/>
              </a:ext>
            </a:extLst>
          </p:cNvPr>
          <p:cNvSpPr/>
          <p:nvPr/>
        </p:nvSpPr>
        <p:spPr>
          <a:xfrm>
            <a:off x="10930309" y="3818"/>
            <a:ext cx="1070976" cy="619702"/>
          </a:xfrm>
          <a:custGeom>
            <a:avLst/>
            <a:gdLst>
              <a:gd name="connsiteX0" fmla="*/ 0 w 1070976"/>
              <a:gd name="connsiteY0" fmla="*/ 489259 h 978518"/>
              <a:gd name="connsiteX1" fmla="*/ 244630 w 1070976"/>
              <a:gd name="connsiteY1" fmla="*/ 0 h 978518"/>
              <a:gd name="connsiteX2" fmla="*/ 826347 w 1070976"/>
              <a:gd name="connsiteY2" fmla="*/ 0 h 978518"/>
              <a:gd name="connsiteX3" fmla="*/ 1070976 w 1070976"/>
              <a:gd name="connsiteY3" fmla="*/ 489259 h 978518"/>
              <a:gd name="connsiteX4" fmla="*/ 826347 w 1070976"/>
              <a:gd name="connsiteY4" fmla="*/ 978518 h 978518"/>
              <a:gd name="connsiteX5" fmla="*/ 244630 w 1070976"/>
              <a:gd name="connsiteY5" fmla="*/ 978518 h 978518"/>
              <a:gd name="connsiteX6" fmla="*/ 0 w 1070976"/>
              <a:gd name="connsiteY6" fmla="*/ 489259 h 978518"/>
              <a:gd name="connsiteX0" fmla="*/ 0 w 1070976"/>
              <a:gd name="connsiteY0" fmla="*/ 489259 h 978518"/>
              <a:gd name="connsiteX1" fmla="*/ 94159 w 1070976"/>
              <a:gd name="connsiteY1" fmla="*/ 358816 h 978518"/>
              <a:gd name="connsiteX2" fmla="*/ 826347 w 1070976"/>
              <a:gd name="connsiteY2" fmla="*/ 0 h 978518"/>
              <a:gd name="connsiteX3" fmla="*/ 1070976 w 1070976"/>
              <a:gd name="connsiteY3" fmla="*/ 489259 h 978518"/>
              <a:gd name="connsiteX4" fmla="*/ 826347 w 1070976"/>
              <a:gd name="connsiteY4" fmla="*/ 978518 h 978518"/>
              <a:gd name="connsiteX5" fmla="*/ 244630 w 1070976"/>
              <a:gd name="connsiteY5" fmla="*/ 978518 h 978518"/>
              <a:gd name="connsiteX6" fmla="*/ 0 w 1070976"/>
              <a:gd name="connsiteY6" fmla="*/ 489259 h 978518"/>
              <a:gd name="connsiteX0" fmla="*/ 0 w 1070976"/>
              <a:gd name="connsiteY0" fmla="*/ 130443 h 619702"/>
              <a:gd name="connsiteX1" fmla="*/ 94159 w 1070976"/>
              <a:gd name="connsiteY1" fmla="*/ 0 h 619702"/>
              <a:gd name="connsiteX2" fmla="*/ 988392 w 1070976"/>
              <a:gd name="connsiteY2" fmla="*/ 11574 h 619702"/>
              <a:gd name="connsiteX3" fmla="*/ 1070976 w 1070976"/>
              <a:gd name="connsiteY3" fmla="*/ 130443 h 619702"/>
              <a:gd name="connsiteX4" fmla="*/ 826347 w 1070976"/>
              <a:gd name="connsiteY4" fmla="*/ 619702 h 619702"/>
              <a:gd name="connsiteX5" fmla="*/ 244630 w 1070976"/>
              <a:gd name="connsiteY5" fmla="*/ 619702 h 619702"/>
              <a:gd name="connsiteX6" fmla="*/ 0 w 1070976"/>
              <a:gd name="connsiteY6" fmla="*/ 130443 h 61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0976" h="619702">
                <a:moveTo>
                  <a:pt x="0" y="130443"/>
                </a:moveTo>
                <a:lnTo>
                  <a:pt x="94159" y="0"/>
                </a:lnTo>
                <a:lnTo>
                  <a:pt x="988392" y="11574"/>
                </a:lnTo>
                <a:lnTo>
                  <a:pt x="1070976" y="130443"/>
                </a:lnTo>
                <a:lnTo>
                  <a:pt x="826347" y="619702"/>
                </a:lnTo>
                <a:lnTo>
                  <a:pt x="244630" y="619702"/>
                </a:lnTo>
                <a:lnTo>
                  <a:pt x="0" y="130443"/>
                </a:lnTo>
                <a:close/>
              </a:path>
            </a:pathLst>
          </a:custGeom>
          <a:solidFill>
            <a:schemeClr val="bg1"/>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Hexagon 20">
            <a:extLst>
              <a:ext uri="{FF2B5EF4-FFF2-40B4-BE49-F238E27FC236}">
                <a16:creationId xmlns:a16="http://schemas.microsoft.com/office/drawing/2014/main" id="{5DC3AAD9-5E80-4845-9859-CAAC016601C1}"/>
              </a:ext>
            </a:extLst>
          </p:cNvPr>
          <p:cNvSpPr/>
          <p:nvPr/>
        </p:nvSpPr>
        <p:spPr>
          <a:xfrm>
            <a:off x="11352061" y="302626"/>
            <a:ext cx="839482" cy="978518"/>
          </a:xfrm>
          <a:custGeom>
            <a:avLst/>
            <a:gdLst>
              <a:gd name="connsiteX0" fmla="*/ 0 w 1070976"/>
              <a:gd name="connsiteY0" fmla="*/ 489259 h 978518"/>
              <a:gd name="connsiteX1" fmla="*/ 244630 w 1070976"/>
              <a:gd name="connsiteY1" fmla="*/ 0 h 978518"/>
              <a:gd name="connsiteX2" fmla="*/ 826347 w 1070976"/>
              <a:gd name="connsiteY2" fmla="*/ 0 h 978518"/>
              <a:gd name="connsiteX3" fmla="*/ 1070976 w 1070976"/>
              <a:gd name="connsiteY3" fmla="*/ 489259 h 978518"/>
              <a:gd name="connsiteX4" fmla="*/ 826347 w 1070976"/>
              <a:gd name="connsiteY4" fmla="*/ 978518 h 978518"/>
              <a:gd name="connsiteX5" fmla="*/ 244630 w 1070976"/>
              <a:gd name="connsiteY5" fmla="*/ 978518 h 978518"/>
              <a:gd name="connsiteX6" fmla="*/ 0 w 1070976"/>
              <a:gd name="connsiteY6" fmla="*/ 489259 h 978518"/>
              <a:gd name="connsiteX0" fmla="*/ 0 w 839482"/>
              <a:gd name="connsiteY0" fmla="*/ 489259 h 978518"/>
              <a:gd name="connsiteX1" fmla="*/ 244630 w 839482"/>
              <a:gd name="connsiteY1" fmla="*/ 0 h 978518"/>
              <a:gd name="connsiteX2" fmla="*/ 826347 w 839482"/>
              <a:gd name="connsiteY2" fmla="*/ 0 h 978518"/>
              <a:gd name="connsiteX3" fmla="*/ 839482 w 839482"/>
              <a:gd name="connsiteY3" fmla="*/ 512409 h 978518"/>
              <a:gd name="connsiteX4" fmla="*/ 826347 w 839482"/>
              <a:gd name="connsiteY4" fmla="*/ 978518 h 978518"/>
              <a:gd name="connsiteX5" fmla="*/ 244630 w 839482"/>
              <a:gd name="connsiteY5" fmla="*/ 978518 h 978518"/>
              <a:gd name="connsiteX6" fmla="*/ 0 w 839482"/>
              <a:gd name="connsiteY6" fmla="*/ 489259 h 97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9482" h="978518">
                <a:moveTo>
                  <a:pt x="0" y="489259"/>
                </a:moveTo>
                <a:lnTo>
                  <a:pt x="244630" y="0"/>
                </a:lnTo>
                <a:lnTo>
                  <a:pt x="826347" y="0"/>
                </a:lnTo>
                <a:lnTo>
                  <a:pt x="839482" y="512409"/>
                </a:lnTo>
                <a:lnTo>
                  <a:pt x="826347" y="978518"/>
                </a:lnTo>
                <a:lnTo>
                  <a:pt x="244630" y="978518"/>
                </a:lnTo>
                <a:lnTo>
                  <a:pt x="0" y="489259"/>
                </a:lnTo>
                <a:close/>
              </a:path>
            </a:pathLst>
          </a:cu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2" name="Straight Connector 21">
            <a:extLst>
              <a:ext uri="{FF2B5EF4-FFF2-40B4-BE49-F238E27FC236}">
                <a16:creationId xmlns:a16="http://schemas.microsoft.com/office/drawing/2014/main" id="{E424D9CA-B628-EB45-8586-A498E938182A}"/>
              </a:ext>
            </a:extLst>
          </p:cNvPr>
          <p:cNvCxnSpPr>
            <a:cxnSpLocks/>
          </p:cNvCxnSpPr>
          <p:nvPr/>
        </p:nvCxnSpPr>
        <p:spPr>
          <a:xfrm>
            <a:off x="4403602" y="1632030"/>
            <a:ext cx="0" cy="4541144"/>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person, indoor, kitchen, person&#10;&#10;Description automatically generated">
            <a:extLst>
              <a:ext uri="{FF2B5EF4-FFF2-40B4-BE49-F238E27FC236}">
                <a16:creationId xmlns:a16="http://schemas.microsoft.com/office/drawing/2014/main" id="{CAFFC382-50ED-8C49-99C0-6DBEEBFC1B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759351"/>
            <a:ext cx="4131947" cy="3912243"/>
          </a:xfrm>
          <a:prstGeom prst="rect">
            <a:avLst/>
          </a:prstGeom>
        </p:spPr>
      </p:pic>
    </p:spTree>
    <p:extLst>
      <p:ext uri="{BB962C8B-B14F-4D97-AF65-F5344CB8AC3E}">
        <p14:creationId xmlns:p14="http://schemas.microsoft.com/office/powerpoint/2010/main" val="1884239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30046" y="6550635"/>
            <a:ext cx="1462958" cy="189796"/>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50" b="0" i="0" u="none" strike="noStrike" kern="1200" cap="none" spc="-5" normalizeH="0" baseline="0" noProof="0" dirty="0">
                <a:ln>
                  <a:noFill/>
                </a:ln>
                <a:solidFill>
                  <a:srgbClr val="FFFFFF"/>
                </a:solidFill>
                <a:effectLst/>
                <a:uLnTx/>
                <a:uFillTx/>
                <a:latin typeface="Calibri"/>
                <a:ea typeface="+mn-ea"/>
                <a:cs typeface="Calibri"/>
              </a:rPr>
              <a:t>Intelligence</a:t>
            </a:r>
            <a:r>
              <a:rPr kumimoji="0" lang="fr-BE" sz="1150" b="0" i="0" u="none" strike="noStrike" kern="1200" cap="none" spc="-5" normalizeH="0" baseline="0" noProof="0" dirty="0">
                <a:ln>
                  <a:noFill/>
                </a:ln>
                <a:solidFill>
                  <a:srgbClr val="FFFFFF"/>
                </a:solidFill>
                <a:effectLst/>
                <a:uLnTx/>
                <a:uFillTx/>
                <a:latin typeface="Calibri"/>
                <a:ea typeface="+mn-ea"/>
                <a:cs typeface="Calibri"/>
              </a:rPr>
              <a:t> artificielle</a:t>
            </a:r>
            <a:endParaRPr kumimoji="0" sz="115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4" name="object 4"/>
          <p:cNvSpPr txBox="1">
            <a:spLocks noGrp="1"/>
          </p:cNvSpPr>
          <p:nvPr>
            <p:ph type="title"/>
          </p:nvPr>
        </p:nvSpPr>
        <p:spPr>
          <a:xfrm>
            <a:off x="930046" y="201561"/>
            <a:ext cx="6779261" cy="751488"/>
          </a:xfrm>
          <a:prstGeom prst="rect">
            <a:avLst/>
          </a:prstGeom>
        </p:spPr>
        <p:txBody>
          <a:bodyPr vert="horz" wrap="square" lIns="0" tIns="12700" rIns="0" bIns="0" rtlCol="0">
            <a:spAutoFit/>
          </a:bodyPr>
          <a:lstStyle/>
          <a:p>
            <a:pPr marL="12700">
              <a:lnSpc>
                <a:spcPct val="100000"/>
              </a:lnSpc>
              <a:spcBef>
                <a:spcPts val="100"/>
              </a:spcBef>
            </a:pPr>
            <a:r>
              <a:rPr sz="4800" spc="-15" dirty="0">
                <a:solidFill>
                  <a:srgbClr val="C73727"/>
                </a:solidFill>
              </a:rPr>
              <a:t>Ex</a:t>
            </a:r>
            <a:r>
              <a:rPr lang="fr-BE" sz="4800" spc="-15" dirty="0" err="1">
                <a:solidFill>
                  <a:srgbClr val="C73727"/>
                </a:solidFill>
              </a:rPr>
              <a:t>emples</a:t>
            </a:r>
            <a:r>
              <a:rPr lang="fr-BE" sz="4800" spc="-15" dirty="0">
                <a:solidFill>
                  <a:srgbClr val="C73727"/>
                </a:solidFill>
              </a:rPr>
              <a:t> d’accord</a:t>
            </a:r>
            <a:endParaRPr sz="4800" dirty="0"/>
          </a:p>
        </p:txBody>
      </p:sp>
      <p:sp>
        <p:nvSpPr>
          <p:cNvPr id="5" name="object 5"/>
          <p:cNvSpPr txBox="1"/>
          <p:nvPr/>
        </p:nvSpPr>
        <p:spPr>
          <a:xfrm>
            <a:off x="533400" y="1143000"/>
            <a:ext cx="11403965" cy="5267852"/>
          </a:xfrm>
          <a:prstGeom prst="rect">
            <a:avLst/>
          </a:prstGeom>
        </p:spPr>
        <p:txBody>
          <a:bodyPr vert="horz" wrap="square" lIns="0" tIns="113030" rIns="0" bIns="0" rtlCol="0">
            <a:spAutoFit/>
          </a:bodyPr>
          <a:lstStyle/>
          <a:p>
            <a:pPr marL="469900" marR="432434" lvl="0" indent="-457834" algn="just" defTabSz="914400" rtl="0" eaLnBrk="1" fontAlgn="auto" latinLnBrk="0" hangingPunct="1">
              <a:lnSpc>
                <a:spcPct val="70100"/>
              </a:lnSpc>
              <a:spcBef>
                <a:spcPts val="890"/>
              </a:spcBef>
              <a:spcAft>
                <a:spcPts val="0"/>
              </a:spcAft>
              <a:buClrTx/>
              <a:buSzTx/>
              <a:buFont typeface="Arial MT"/>
              <a:buChar char="•"/>
              <a:tabLst>
                <a:tab pos="470534" algn="l"/>
              </a:tabLst>
              <a:defRPr/>
            </a:pPr>
            <a:r>
              <a:rPr kumimoji="0" sz="2000" b="1" i="0" u="none" strike="noStrike" kern="1200" cap="none" spc="-5" normalizeH="0" baseline="0" noProof="0" dirty="0" err="1">
                <a:ln>
                  <a:noFill/>
                </a:ln>
                <a:solidFill>
                  <a:prstClr val="black"/>
                </a:solidFill>
                <a:effectLst/>
                <a:uLnTx/>
                <a:uFillTx/>
                <a:latin typeface="Calibri"/>
                <a:ea typeface="+mn-ea"/>
                <a:cs typeface="Calibri"/>
              </a:rPr>
              <a:t>Autri</a:t>
            </a:r>
            <a:r>
              <a:rPr kumimoji="0" lang="fr-BE" sz="2000" b="1" i="0" u="none" strike="noStrike" kern="1200" cap="none" spc="-5" normalizeH="0" baseline="0" noProof="0" dirty="0" err="1">
                <a:ln>
                  <a:noFill/>
                </a:ln>
                <a:solidFill>
                  <a:prstClr val="black"/>
                </a:solidFill>
                <a:effectLst/>
                <a:uLnTx/>
                <a:uFillTx/>
                <a:latin typeface="Calibri"/>
                <a:ea typeface="+mn-ea"/>
                <a:cs typeface="Calibri"/>
              </a:rPr>
              <a:t>che</a:t>
            </a:r>
            <a:r>
              <a:rPr kumimoji="0" sz="2000" b="1" i="0" u="none" strike="noStrike" kern="1200" cap="none" spc="-5" normalizeH="0" baseline="0" noProof="0" dirty="0">
                <a:ln>
                  <a:noFill/>
                </a:ln>
                <a:solidFill>
                  <a:prstClr val="black"/>
                </a:solidFill>
                <a:effectLst/>
                <a:uLnTx/>
                <a:uFillTx/>
                <a:latin typeface="Calibri"/>
                <a:ea typeface="+mn-ea"/>
                <a:cs typeface="Calibri"/>
              </a:rPr>
              <a:t> </a:t>
            </a:r>
            <a:r>
              <a:rPr kumimoji="0" sz="2000" b="1" i="0" u="none" strike="noStrike" kern="1200" cap="none" spc="0" normalizeH="0" baseline="0" noProof="0" dirty="0">
                <a:ln>
                  <a:noFill/>
                </a:ln>
                <a:solidFill>
                  <a:prstClr val="black"/>
                </a:solidFill>
                <a:effectLst/>
                <a:uLnTx/>
                <a:uFillTx/>
                <a:latin typeface="Calibri"/>
                <a:ea typeface="+mn-ea"/>
                <a:cs typeface="Calibri"/>
              </a:rPr>
              <a:t>- </a:t>
            </a:r>
            <a:r>
              <a:rPr kumimoji="0" sz="2000" b="1" i="0" u="none" strike="noStrike" kern="1200" cap="none" spc="-5" normalizeH="0" baseline="0" noProof="0" dirty="0">
                <a:ln>
                  <a:noFill/>
                </a:ln>
                <a:solidFill>
                  <a:prstClr val="black"/>
                </a:solidFill>
                <a:effectLst/>
                <a:uLnTx/>
                <a:uFillTx/>
                <a:latin typeface="Calibri"/>
                <a:ea typeface="+mn-ea"/>
                <a:cs typeface="Calibri"/>
              </a:rPr>
              <a:t>GPA </a:t>
            </a:r>
            <a:r>
              <a:rPr kumimoji="0" sz="2000" b="0" i="0" u="none" strike="noStrike" kern="1200" cap="none" spc="0" normalizeH="0" baseline="0" noProof="0" dirty="0">
                <a:ln>
                  <a:noFill/>
                </a:ln>
                <a:solidFill>
                  <a:prstClr val="black"/>
                </a:solidFill>
                <a:effectLst/>
                <a:uLnTx/>
                <a:uFillTx/>
                <a:latin typeface="Calibri"/>
                <a:ea typeface="+mn-ea"/>
                <a:cs typeface="Calibri"/>
              </a:rPr>
              <a:t>a</a:t>
            </a:r>
            <a:r>
              <a:rPr kumimoji="0" lang="fr-BE" sz="2000" b="0" i="0" u="none" strike="noStrike" kern="1200" cap="none" spc="0" normalizeH="0" baseline="0" noProof="0" dirty="0">
                <a:ln>
                  <a:noFill/>
                </a:ln>
                <a:solidFill>
                  <a:prstClr val="black"/>
                </a:solidFill>
                <a:effectLst/>
                <a:uLnTx/>
                <a:uFillTx/>
                <a:latin typeface="Calibri"/>
                <a:ea typeface="+mn-ea"/>
                <a:cs typeface="Calibri"/>
              </a:rPr>
              <a:t>ide les syndicats locaux</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lang="fr-BE" sz="2000" dirty="0">
                <a:solidFill>
                  <a:prstClr val="black"/>
                </a:solidFill>
                <a:latin typeface="Calibri"/>
                <a:cs typeface="Calibri"/>
              </a:rPr>
              <a:t>en matière d’IA</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325" normalizeH="0" baseline="0" noProof="0" dirty="0">
                <a:ln>
                  <a:noFill/>
                </a:ln>
                <a:solidFill>
                  <a:prstClr val="black"/>
                </a:solidFill>
                <a:effectLst/>
                <a:uLnTx/>
                <a:uFillTx/>
                <a:latin typeface="Segoe UI Symbol"/>
                <a:ea typeface="+mn-ea"/>
                <a:cs typeface="Segoe UI Symbol"/>
              </a:rPr>
              <a:t>🡪</a:t>
            </a:r>
            <a:r>
              <a:rPr kumimoji="0" sz="2000" b="0" i="0" u="none" strike="noStrike" kern="1200" cap="none" spc="-320" normalizeH="0" baseline="0" noProof="0" dirty="0">
                <a:ln>
                  <a:noFill/>
                </a:ln>
                <a:solidFill>
                  <a:prstClr val="black"/>
                </a:solidFill>
                <a:effectLst/>
                <a:uLnTx/>
                <a:uFillTx/>
                <a:latin typeface="Segoe UI Symbol"/>
                <a:ea typeface="+mn-ea"/>
                <a:cs typeface="Segoe UI Symbol"/>
              </a:rPr>
              <a:t> </a:t>
            </a:r>
            <a:r>
              <a:rPr lang="fr-BE" sz="2000" spc="-5" dirty="0">
                <a:solidFill>
                  <a:prstClr val="black"/>
                </a:solidFill>
                <a:latin typeface="Calibri"/>
                <a:cs typeface="Calibri"/>
              </a:rPr>
              <a:t>Le syndicat des cols blancs, GPA, fournit aux syndicats locaux des lignes directrices et un accord-cadre avec les entreprises afin de garantir que l’IA soit bénéfique pour les travailleurs.</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469900" marR="875665" lvl="0" indent="-457834" algn="just" defTabSz="914400" rtl="0" eaLnBrk="1" fontAlgn="auto" latinLnBrk="0" hangingPunct="1">
              <a:lnSpc>
                <a:spcPct val="70100"/>
              </a:lnSpc>
              <a:spcBef>
                <a:spcPts val="815"/>
              </a:spcBef>
              <a:spcAft>
                <a:spcPts val="0"/>
              </a:spcAft>
              <a:buClrTx/>
              <a:buSzTx/>
              <a:buFont typeface="Arial MT"/>
              <a:buChar char="•"/>
              <a:tabLst>
                <a:tab pos="470534" algn="l"/>
              </a:tabLst>
              <a:defRPr/>
            </a:pPr>
            <a:r>
              <a:rPr kumimoji="0" lang="fr-BE" sz="2000" b="1" i="0" u="none" strike="noStrike" kern="1200" cap="none" spc="-5" normalizeH="0" baseline="0" noProof="0" dirty="0">
                <a:ln>
                  <a:noFill/>
                </a:ln>
                <a:solidFill>
                  <a:prstClr val="black"/>
                </a:solidFill>
                <a:effectLst/>
                <a:uLnTx/>
                <a:uFillTx/>
                <a:latin typeface="Calibri"/>
                <a:ea typeface="+mn-ea"/>
                <a:cs typeface="Calibri"/>
              </a:rPr>
              <a:t>Allemagne</a:t>
            </a:r>
            <a:r>
              <a:rPr kumimoji="0" sz="2000" b="1" i="0" u="none" strike="noStrike" kern="1200" cap="none" spc="-5" normalizeH="0" baseline="0" noProof="0" dirty="0">
                <a:ln>
                  <a:noFill/>
                </a:ln>
                <a:solidFill>
                  <a:prstClr val="black"/>
                </a:solidFill>
                <a:effectLst/>
                <a:uLnTx/>
                <a:uFillTx/>
                <a:latin typeface="Calibri"/>
                <a:ea typeface="+mn-ea"/>
                <a:cs typeface="Calibri"/>
              </a:rPr>
              <a:t> </a:t>
            </a:r>
            <a:r>
              <a:rPr kumimoji="0" lang="en-BE" sz="2000" b="1" i="0" u="none" strike="noStrike" kern="1200" cap="none" spc="0" normalizeH="0" baseline="0" noProof="0" dirty="0">
                <a:ln>
                  <a:noFill/>
                </a:ln>
                <a:solidFill>
                  <a:prstClr val="black"/>
                </a:solidFill>
                <a:effectLst/>
                <a:uLnTx/>
                <a:uFillTx/>
                <a:latin typeface="Calibri"/>
                <a:ea typeface="+mn-ea"/>
                <a:cs typeface="Calibri"/>
              </a:rPr>
              <a:t>–</a:t>
            </a:r>
            <a:r>
              <a:rPr kumimoji="0" sz="2000" b="1" i="0" u="none" strike="noStrike" kern="1200" cap="none" spc="0" normalizeH="0" baseline="0" noProof="0" dirty="0">
                <a:ln>
                  <a:noFill/>
                </a:ln>
                <a:solidFill>
                  <a:prstClr val="black"/>
                </a:solidFill>
                <a:effectLst/>
                <a:uLnTx/>
                <a:uFillTx/>
                <a:latin typeface="Calibri"/>
                <a:ea typeface="+mn-ea"/>
                <a:cs typeface="Calibri"/>
              </a:rPr>
              <a:t> </a:t>
            </a:r>
            <a:r>
              <a:rPr kumimoji="0" lang="fr-BE" sz="2000" b="1" i="0" u="none" strike="noStrike" kern="1200" cap="none" spc="-5" normalizeH="0" baseline="0" noProof="0" dirty="0">
                <a:ln>
                  <a:noFill/>
                </a:ln>
                <a:solidFill>
                  <a:prstClr val="black"/>
                </a:solidFill>
                <a:effectLst/>
                <a:uLnTx/>
                <a:uFillTx/>
                <a:latin typeface="Calibri"/>
                <a:ea typeface="+mn-ea"/>
                <a:cs typeface="Calibri"/>
              </a:rPr>
              <a:t>Accès numérique</a:t>
            </a:r>
            <a:r>
              <a:rPr lang="en-GB" sz="2000" b="1" spc="-5" dirty="0">
                <a:solidFill>
                  <a:prstClr val="black"/>
                </a:solidFill>
                <a:latin typeface="Calibri"/>
                <a:cs typeface="Calibri"/>
              </a:rPr>
              <a:t> dans les </a:t>
            </a:r>
            <a:r>
              <a:rPr lang="en-GB" sz="2000" b="1" spc="-5" dirty="0" err="1">
                <a:solidFill>
                  <a:prstClr val="black"/>
                </a:solidFill>
                <a:latin typeface="Calibri"/>
                <a:cs typeface="Calibri"/>
              </a:rPr>
              <a:t>secteurs</a:t>
            </a:r>
            <a:r>
              <a:rPr lang="en-GB" sz="2000" b="1" spc="-5" dirty="0">
                <a:solidFill>
                  <a:prstClr val="black"/>
                </a:solidFill>
                <a:latin typeface="Calibri"/>
                <a:cs typeface="Calibri"/>
              </a:rPr>
              <a:t> de la </a:t>
            </a:r>
            <a:r>
              <a:rPr lang="en-GB" sz="2000" b="1" spc="-5" dirty="0" err="1">
                <a:solidFill>
                  <a:prstClr val="black"/>
                </a:solidFill>
                <a:latin typeface="Calibri"/>
                <a:cs typeface="Calibri"/>
              </a:rPr>
              <a:t>chimie</a:t>
            </a:r>
            <a:r>
              <a:rPr lang="en-GB" sz="2000" b="1" spc="-5" dirty="0">
                <a:solidFill>
                  <a:prstClr val="black"/>
                </a:solidFill>
                <a:latin typeface="Calibri"/>
                <a:cs typeface="Calibri"/>
              </a:rPr>
              <a:t> et du caoutchouc</a:t>
            </a:r>
            <a:r>
              <a:rPr kumimoji="0" sz="2000" b="1"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325" normalizeH="0" baseline="0" noProof="0" dirty="0">
                <a:ln>
                  <a:noFill/>
                </a:ln>
                <a:solidFill>
                  <a:prstClr val="black"/>
                </a:solidFill>
                <a:effectLst/>
                <a:uLnTx/>
                <a:uFillTx/>
                <a:latin typeface="Segoe UI Symbol"/>
                <a:ea typeface="+mn-ea"/>
                <a:cs typeface="Segoe UI Symbol"/>
              </a:rPr>
              <a:t>🡪</a:t>
            </a:r>
            <a:r>
              <a:rPr kumimoji="0" sz="2000" b="0" i="0" u="none" strike="noStrike" kern="1200" cap="none" spc="-320" normalizeH="0" baseline="0" noProof="0" dirty="0">
                <a:ln>
                  <a:noFill/>
                </a:ln>
                <a:solidFill>
                  <a:prstClr val="black"/>
                </a:solidFill>
                <a:effectLst/>
                <a:uLnTx/>
                <a:uFillTx/>
                <a:latin typeface="Segoe UI Symbol"/>
                <a:ea typeface="+mn-ea"/>
                <a:cs typeface="Segoe UI Symbol"/>
              </a:rPr>
              <a:t> </a:t>
            </a:r>
            <a:r>
              <a:rPr lang="en-GB" sz="2000" spc="-5" dirty="0">
                <a:solidFill>
                  <a:prstClr val="black"/>
                </a:solidFill>
                <a:latin typeface="Calibri"/>
                <a:cs typeface="Calibri"/>
              </a:rPr>
              <a:t>de </a:t>
            </a:r>
            <a:r>
              <a:rPr lang="en-GB" sz="2000" spc="-5" dirty="0" err="1">
                <a:solidFill>
                  <a:prstClr val="black"/>
                </a:solidFill>
                <a:latin typeface="Calibri"/>
                <a:cs typeface="Calibri"/>
              </a:rPr>
              <a:t>récents</a:t>
            </a:r>
            <a:r>
              <a:rPr lang="en-GB" sz="2000" spc="-5" dirty="0">
                <a:solidFill>
                  <a:prstClr val="black"/>
                </a:solidFill>
                <a:latin typeface="Calibri"/>
                <a:cs typeface="Calibri"/>
              </a:rPr>
              <a:t> accords </a:t>
            </a:r>
            <a:r>
              <a:rPr lang="en-GB" sz="2000" spc="-5" dirty="0" err="1">
                <a:solidFill>
                  <a:prstClr val="black"/>
                </a:solidFill>
                <a:latin typeface="Calibri"/>
                <a:cs typeface="Calibri"/>
              </a:rPr>
              <a:t>donnent</a:t>
            </a:r>
            <a:r>
              <a:rPr lang="en-GB" sz="2000" spc="-5" dirty="0">
                <a:solidFill>
                  <a:prstClr val="black"/>
                </a:solidFill>
                <a:latin typeface="Calibri"/>
                <a:cs typeface="Calibri"/>
              </a:rPr>
              <a:t> aux </a:t>
            </a:r>
            <a:r>
              <a:rPr lang="en-GB" sz="2000" spc="-5" dirty="0" err="1">
                <a:solidFill>
                  <a:prstClr val="black"/>
                </a:solidFill>
                <a:latin typeface="Calibri"/>
                <a:cs typeface="Calibri"/>
              </a:rPr>
              <a:t>syndicats</a:t>
            </a:r>
            <a:r>
              <a:rPr lang="en-GB" sz="2000" spc="-5" dirty="0">
                <a:solidFill>
                  <a:prstClr val="black"/>
                </a:solidFill>
                <a:latin typeface="Calibri"/>
                <a:cs typeface="Calibri"/>
              </a:rPr>
              <a:t> </a:t>
            </a:r>
            <a:r>
              <a:rPr lang="en-GB" sz="2000" spc="-5" dirty="0" err="1">
                <a:solidFill>
                  <a:prstClr val="black"/>
                </a:solidFill>
                <a:latin typeface="Calibri"/>
                <a:cs typeface="Calibri"/>
              </a:rPr>
              <a:t>l’accès</a:t>
            </a:r>
            <a:r>
              <a:rPr lang="en-GB" sz="2000" spc="-5" dirty="0">
                <a:solidFill>
                  <a:prstClr val="black"/>
                </a:solidFill>
                <a:latin typeface="Calibri"/>
                <a:cs typeface="Calibri"/>
              </a:rPr>
              <a:t> à </a:t>
            </a:r>
            <a:r>
              <a:rPr lang="en-GB" sz="2000" spc="-5" dirty="0" err="1">
                <a:solidFill>
                  <a:prstClr val="black"/>
                </a:solidFill>
                <a:latin typeface="Calibri"/>
                <a:cs typeface="Calibri"/>
              </a:rPr>
              <a:t>tous</a:t>
            </a:r>
            <a:r>
              <a:rPr lang="en-GB" sz="2000" spc="-5" dirty="0">
                <a:solidFill>
                  <a:prstClr val="black"/>
                </a:solidFill>
                <a:latin typeface="Calibri"/>
                <a:cs typeface="Calibri"/>
              </a:rPr>
              <a:t> les </a:t>
            </a:r>
            <a:r>
              <a:rPr lang="en-GB" sz="2000" spc="-5" dirty="0" err="1">
                <a:solidFill>
                  <a:prstClr val="black"/>
                </a:solidFill>
                <a:latin typeface="Calibri"/>
                <a:cs typeface="Calibri"/>
              </a:rPr>
              <a:t>travailleurs</a:t>
            </a:r>
            <a:r>
              <a:rPr lang="en-GB" sz="2000" spc="-5" dirty="0">
                <a:solidFill>
                  <a:prstClr val="black"/>
                </a:solidFill>
                <a:latin typeface="Calibri"/>
                <a:cs typeface="Calibri"/>
              </a:rPr>
              <a:t>, y </a:t>
            </a:r>
            <a:r>
              <a:rPr lang="en-GB" sz="2000" spc="-5" dirty="0" err="1">
                <a:solidFill>
                  <a:prstClr val="black"/>
                </a:solidFill>
                <a:latin typeface="Calibri"/>
                <a:cs typeface="Calibri"/>
              </a:rPr>
              <a:t>compris</a:t>
            </a:r>
            <a:r>
              <a:rPr lang="en-GB" sz="2000" spc="-5" dirty="0">
                <a:solidFill>
                  <a:prstClr val="black"/>
                </a:solidFill>
                <a:latin typeface="Calibri"/>
                <a:cs typeface="Calibri"/>
              </a:rPr>
              <a:t> les </a:t>
            </a:r>
            <a:r>
              <a:rPr lang="en-GB" sz="2000" spc="-5" dirty="0" err="1">
                <a:solidFill>
                  <a:prstClr val="black"/>
                </a:solidFill>
                <a:latin typeface="Calibri"/>
                <a:cs typeface="Calibri"/>
              </a:rPr>
              <a:t>travailleurs</a:t>
            </a:r>
            <a:r>
              <a:rPr lang="en-GB" sz="2000" spc="-5" dirty="0">
                <a:solidFill>
                  <a:prstClr val="black"/>
                </a:solidFill>
                <a:latin typeface="Calibri"/>
                <a:cs typeface="Calibri"/>
              </a:rPr>
              <a:t> à distance, par le </a:t>
            </a:r>
            <a:r>
              <a:rPr lang="en-GB" sz="2000" spc="-5" dirty="0" err="1">
                <a:solidFill>
                  <a:prstClr val="black"/>
                </a:solidFill>
                <a:latin typeface="Calibri"/>
                <a:cs typeface="Calibri"/>
              </a:rPr>
              <a:t>biais</a:t>
            </a:r>
            <a:r>
              <a:rPr lang="en-GB" sz="2000" spc="-5" dirty="0">
                <a:solidFill>
                  <a:prstClr val="black"/>
                </a:solidFill>
                <a:latin typeface="Calibri"/>
                <a:cs typeface="Calibri"/>
              </a:rPr>
              <a:t> de </a:t>
            </a:r>
            <a:r>
              <a:rPr lang="en-GB" sz="2000" spc="-5" dirty="0" err="1">
                <a:solidFill>
                  <a:prstClr val="black"/>
                </a:solidFill>
                <a:latin typeface="Calibri"/>
                <a:cs typeface="Calibri"/>
              </a:rPr>
              <a:t>canaux</a:t>
            </a:r>
            <a:r>
              <a:rPr lang="en-GB" sz="2000" spc="-5" dirty="0">
                <a:solidFill>
                  <a:prstClr val="black"/>
                </a:solidFill>
                <a:latin typeface="Calibri"/>
                <a:cs typeface="Calibri"/>
              </a:rPr>
              <a:t> </a:t>
            </a:r>
            <a:r>
              <a:rPr lang="en-GB" sz="2000" spc="-5" dirty="0" err="1">
                <a:solidFill>
                  <a:prstClr val="black"/>
                </a:solidFill>
                <a:latin typeface="Calibri"/>
                <a:cs typeface="Calibri"/>
              </a:rPr>
              <a:t>numériques</a:t>
            </a:r>
            <a:r>
              <a:rPr kumimoji="0" sz="2000" b="0" i="0" u="none" strike="noStrike" kern="1200" cap="none" spc="-5" normalizeH="0" baseline="0" noProof="0" dirty="0">
                <a:ln>
                  <a:noFill/>
                </a:ln>
                <a:solidFill>
                  <a:prstClr val="black"/>
                </a:solidFill>
                <a:effectLst/>
                <a:uLnTx/>
                <a:uFillTx/>
                <a:latin typeface="Calibri"/>
                <a:ea typeface="+mn-ea"/>
                <a:cs typeface="Calibri"/>
              </a:rPr>
              <a:t>.</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469900" marR="856615" lvl="0" indent="-457834" algn="l" defTabSz="914400" rtl="0" eaLnBrk="1" fontAlgn="auto" latinLnBrk="0" hangingPunct="1">
              <a:lnSpc>
                <a:spcPct val="70100"/>
              </a:lnSpc>
              <a:spcBef>
                <a:spcPts val="1005"/>
              </a:spcBef>
              <a:spcAft>
                <a:spcPts val="0"/>
              </a:spcAft>
              <a:buClrTx/>
              <a:buSzTx/>
              <a:buFont typeface="Arial MT"/>
              <a:buChar char="•"/>
              <a:tabLst>
                <a:tab pos="469900" algn="l"/>
                <a:tab pos="470534" algn="l"/>
              </a:tabLst>
              <a:defRPr/>
            </a:pPr>
            <a:r>
              <a:rPr kumimoji="0" lang="fr-BE"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En Allemagne</a:t>
            </a:r>
            <a:r>
              <a:rPr kumimoji="0" lang="en-BE"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fr-BE"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de nombreuses entreprises ont conclu des accords sur la protection des données grâce à une législation nationale solide</a:t>
            </a:r>
            <a:r>
              <a:rPr kumimoji="0" lang="en-BE"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fr-B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Le groupe</a:t>
            </a:r>
            <a:r>
              <a:rPr kumimoji="0" lang="en-BE"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Nokia</a:t>
            </a:r>
            <a:r>
              <a:rPr kumimoji="0" lang="fr-BE"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fr-BE"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est un exemple d’entreprise ayant signé un accord-cadre informatique avec son </a:t>
            </a:r>
            <a:r>
              <a:rPr kumimoji="0" lang="en-BE"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a:t>
            </a:r>
            <a:r>
              <a:rPr kumimoji="0" lang="fr-BE" sz="20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omité</a:t>
            </a:r>
            <a:r>
              <a:rPr kumimoji="0" lang="fr-BE"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central d’entreprise sur les droits à l’information et à la cogestion, qui couvre le traitement des données personnelles et prévoit un arbitrage </a:t>
            </a:r>
            <a:r>
              <a:rPr lang="en-US"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si</a:t>
            </a:r>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les </a:t>
            </a:r>
            <a:r>
              <a:rPr lang="en-US"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informations</a:t>
            </a:r>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fournies</a:t>
            </a:r>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sont</a:t>
            </a:r>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jugées</a:t>
            </a:r>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insuffisantes</a:t>
            </a:r>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69900" marR="856615" lvl="0" indent="-457834" algn="l" defTabSz="914400" rtl="0" eaLnBrk="1" fontAlgn="auto" latinLnBrk="0" hangingPunct="1">
              <a:lnSpc>
                <a:spcPct val="70100"/>
              </a:lnSpc>
              <a:spcBef>
                <a:spcPts val="1005"/>
              </a:spcBef>
              <a:spcAft>
                <a:spcPts val="0"/>
              </a:spcAft>
              <a:buClrTx/>
              <a:buSzTx/>
              <a:buFont typeface="Arial MT"/>
              <a:buChar char="•"/>
              <a:tabLst>
                <a:tab pos="469900" algn="l"/>
                <a:tab pos="470534" algn="l"/>
              </a:tabLst>
              <a:defRPr/>
            </a:pPr>
            <a:r>
              <a:rPr lang="fr-B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En Espagne</a:t>
            </a:r>
            <a:r>
              <a:rPr kumimoji="0" lang="en-BE"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lang="fr-BE"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l’IA deviendra un élément important des conventions collectives après la signature d’un accord-cadre avec les confédérations syndicales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(UGT, CCOO) et les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employeurs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en</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septembre</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2023. De plus,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UGT FICA </a:t>
            </a:r>
            <a: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 mis </a:t>
            </a:r>
            <a:r>
              <a:rPr lang="en-US"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en</a:t>
            </a:r>
            <a: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place u</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 </a:t>
            </a:r>
            <a:r>
              <a:rPr kumimoji="0" lang="en-US" sz="2000" b="1" i="0" u="sng" strike="noStrike" kern="1200" cap="none" spc="0" normalizeH="0" baseline="0" noProof="0" dirty="0" err="1">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2"/>
              </a:rPr>
              <a:t>portail</a:t>
            </a:r>
            <a:r>
              <a:rPr kumimoji="0" lang="en-US" sz="2000" b="1"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2"/>
              </a:rPr>
              <a:t> </a:t>
            </a:r>
            <a:r>
              <a:rPr kumimoji="0" lang="en-US" sz="2000" b="1" i="0" u="sng" strike="noStrike" kern="1200" cap="none" spc="0" normalizeH="0" baseline="0" noProof="0" dirty="0" err="1">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2"/>
              </a:rPr>
              <a:t>en</a:t>
            </a:r>
            <a:r>
              <a:rPr kumimoji="0" lang="en-US" sz="2000" b="1"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2"/>
              </a:rPr>
              <a:t> </a:t>
            </a:r>
            <a:r>
              <a:rPr kumimoji="0" lang="en-US" sz="2000" b="1" i="0" u="sng" strike="noStrike" kern="1200" cap="none" spc="0" normalizeH="0" baseline="0" noProof="0" dirty="0" err="1">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2"/>
              </a:rPr>
              <a:t>ligne</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proposant des </a:t>
            </a:r>
            <a:r>
              <a:rPr kumimoji="0" lang="en-US" sz="20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outils</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de </a:t>
            </a:r>
            <a:r>
              <a:rPr kumimoji="0" lang="en-US" sz="20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négociation</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collective à </a:t>
            </a:r>
            <a:r>
              <a:rPr kumimoji="0" lang="en-US" sz="20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ses</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membres</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469900" marR="856615" lvl="0" indent="-457834" algn="l" defTabSz="914400" rtl="0" eaLnBrk="1" fontAlgn="auto" latinLnBrk="0" hangingPunct="1">
              <a:lnSpc>
                <a:spcPct val="70100"/>
              </a:lnSpc>
              <a:spcBef>
                <a:spcPts val="1005"/>
              </a:spcBef>
              <a:spcAft>
                <a:spcPts val="0"/>
              </a:spcAft>
              <a:buClrTx/>
              <a:buSzTx/>
              <a:buFont typeface="Arial MT"/>
              <a:buChar char="•"/>
              <a:tabLst>
                <a:tab pos="469900" algn="l"/>
                <a:tab pos="470534" algn="l"/>
              </a:tabLst>
              <a:defRPr/>
            </a:pPr>
            <a: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Au </a:t>
            </a:r>
            <a:r>
              <a:rPr lang="en-US"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Royaume</a:t>
            </a:r>
            <a: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-Uni,</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Unite the Union </a:t>
            </a:r>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a </a:t>
            </a:r>
            <a:r>
              <a:rPr lang="en-US"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développé</a:t>
            </a:r>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un guide et un </a:t>
            </a:r>
            <a:r>
              <a:rPr lang="en-US"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modèle</a:t>
            </a:r>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d’accord</a:t>
            </a:r>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à </a:t>
            </a:r>
            <a:r>
              <a:rPr lang="en-US"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l’intention</a:t>
            </a:r>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des </a:t>
            </a:r>
            <a:r>
              <a:rPr lang="en-US"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responsables</a:t>
            </a:r>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et </a:t>
            </a:r>
            <a:r>
              <a:rPr lang="en-US"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représentants</a:t>
            </a:r>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syndicaux</a:t>
            </a:r>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dans les </a:t>
            </a:r>
            <a:r>
              <a:rPr lang="en-US"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secteurs</a:t>
            </a:r>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manufacturiers</a:t>
            </a:r>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le </a:t>
            </a:r>
            <a:r>
              <a:rPr lang="en-US"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syndicat</a:t>
            </a:r>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 </a:t>
            </a:r>
            <a:r>
              <a:rPr lang="en-US"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également</a:t>
            </a:r>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conclu</a:t>
            </a:r>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un </a:t>
            </a:r>
            <a:r>
              <a:rPr lang="en-US"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protocole</a:t>
            </a:r>
            <a: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d’accord</a:t>
            </a:r>
            <a: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avec Rolls-Royce sur </a:t>
            </a:r>
            <a:r>
              <a:rPr lang="en-US"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l’introduction</a:t>
            </a:r>
            <a: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d’une</a:t>
            </a:r>
            <a: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nouvelle </a:t>
            </a:r>
            <a:r>
              <a:rPr lang="en-US"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technologie</a:t>
            </a:r>
            <a: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impliquant</a:t>
            </a:r>
            <a: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la </a:t>
            </a:r>
            <a:r>
              <a:rPr lang="en-US"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collecte</a:t>
            </a:r>
            <a: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de données </a:t>
            </a:r>
            <a:r>
              <a:rPr lang="en-US"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personnelles</a:t>
            </a:r>
            <a: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kumimoji="0" lang="en-GB" sz="2200" b="1" i="0" u="none" strike="noStrike" kern="1200" cap="none" spc="0" normalizeH="0" baseline="0" noProof="0" dirty="0">
              <a:ln>
                <a:noFill/>
              </a:ln>
              <a:solidFill>
                <a:prstClr val="black"/>
              </a:solidFill>
              <a:effectLst/>
              <a:uLnTx/>
              <a:uFillTx/>
              <a:latin typeface="Calibri"/>
              <a:ea typeface="+mn-ea"/>
              <a:cs typeface="Calibri"/>
            </a:endParaRPr>
          </a:p>
          <a:p>
            <a:pPr marL="469900" marR="856615" lvl="0" indent="-457834" algn="l" defTabSz="914400" rtl="0" eaLnBrk="1" fontAlgn="auto" latinLnBrk="0" hangingPunct="1">
              <a:lnSpc>
                <a:spcPct val="70100"/>
              </a:lnSpc>
              <a:spcBef>
                <a:spcPts val="1005"/>
              </a:spcBef>
              <a:spcAft>
                <a:spcPts val="0"/>
              </a:spcAft>
              <a:buClrTx/>
              <a:buSzTx/>
              <a:buFont typeface="Arial MT"/>
              <a:buChar char="•"/>
              <a:tabLst>
                <a:tab pos="469900" algn="l"/>
                <a:tab pos="470534" algn="l"/>
              </a:tabLst>
              <a:defRPr/>
            </a:pPr>
            <a:r>
              <a:rPr kumimoji="0" lang="en-BE"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Uni Europa</a:t>
            </a: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fr-BE"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a publié une </a:t>
            </a:r>
            <a:r>
              <a:rPr kumimoji="0" lang="fr-FR" sz="20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base de données sur l'IA et la gestion algorithmique</a:t>
            </a:r>
            <a:r>
              <a:rPr kumimoji="0" lang="en-BE"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BE"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dans les conventions collectives</a:t>
            </a:r>
            <a:r>
              <a:rPr kumimoji="0" lang="en-BE"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p:txBody>
      </p:sp>
      <p:pic>
        <p:nvPicPr>
          <p:cNvPr id="6" name="object 6"/>
          <p:cNvPicPr/>
          <p:nvPr/>
        </p:nvPicPr>
        <p:blipFill>
          <a:blip r:embed="rId4" cstate="print"/>
          <a:stretch>
            <a:fillRect/>
          </a:stretch>
        </p:blipFill>
        <p:spPr>
          <a:xfrm>
            <a:off x="9944468" y="201561"/>
            <a:ext cx="1407806" cy="31468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2947</TotalTime>
  <Words>2002</Words>
  <Application>Microsoft Office PowerPoint</Application>
  <PresentationFormat>Widescreen</PresentationFormat>
  <Paragraphs>124</Paragraphs>
  <Slides>14</Slides>
  <Notes>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14</vt:i4>
      </vt:variant>
    </vt:vector>
  </HeadingPairs>
  <TitlesOfParts>
    <vt:vector size="27" baseType="lpstr">
      <vt:lpstr>Aptos</vt:lpstr>
      <vt:lpstr>Aptos Display</vt:lpstr>
      <vt:lpstr>Arial</vt:lpstr>
      <vt:lpstr>Arial MT</vt:lpstr>
      <vt:lpstr>Calibri</vt:lpstr>
      <vt:lpstr>Calibri Light</vt:lpstr>
      <vt:lpstr>Roboto</vt:lpstr>
      <vt:lpstr>RR Pioneer</vt:lpstr>
      <vt:lpstr>Segoe UI Symbol</vt:lpstr>
      <vt:lpstr>Times New Roman</vt:lpstr>
      <vt:lpstr>Wingdings</vt:lpstr>
      <vt:lpstr>Office Theme</vt:lpstr>
      <vt:lpstr>1_Office Theme</vt:lpstr>
      <vt:lpstr>L’intelligence artificielle chez industriAll Europe</vt:lpstr>
      <vt:lpstr>Le déterminisme technologique n’existe pas</vt:lpstr>
      <vt:lpstr>L’IA dans l’industrie</vt:lpstr>
      <vt:lpstr>Gérer les risques liés à l’IA</vt:lpstr>
      <vt:lpstr>Les fondements d’une stratégie syndicale pour maîtriser l’IA </vt:lpstr>
      <vt:lpstr>Les fondements d’une stratégie syndicale pour maîtriser l’IA  2. Le dialogue social et les négociations collectives</vt:lpstr>
      <vt:lpstr>PowerPoint Presentation</vt:lpstr>
      <vt:lpstr>PowerPoint Presentation</vt:lpstr>
      <vt:lpstr>Exemples d’accord</vt:lpstr>
      <vt:lpstr>Exemples</vt:lpstr>
      <vt:lpstr>Les fondements d’une stratégie syndicale pour maîtriser l’IA</vt:lpstr>
      <vt:lpstr>Matériel d’industriAll Europe sur l’IA: </vt:lpstr>
      <vt:lpstr>Activités d’industriAll Europe sur l’IA : </vt:lpstr>
      <vt:lpstr>Merci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Aurora Rossi</dc:creator>
  <cp:lastModifiedBy>Patricia Velicu</cp:lastModifiedBy>
  <cp:revision>35</cp:revision>
  <dcterms:created xsi:type="dcterms:W3CDTF">2024-09-25T08:11:29Z</dcterms:created>
  <dcterms:modified xsi:type="dcterms:W3CDTF">2025-09-16T14:48:06Z</dcterms:modified>
</cp:coreProperties>
</file>