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305_606E9B96.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5"/>
  </p:sldMasterIdLst>
  <p:notesMasterIdLst>
    <p:notesMasterId r:id="rId36"/>
  </p:notesMasterIdLst>
  <p:handoutMasterIdLst>
    <p:handoutMasterId r:id="rId37"/>
  </p:handoutMasterIdLst>
  <p:sldIdLst>
    <p:sldId id="919" r:id="rId6"/>
    <p:sldId id="304" r:id="rId7"/>
    <p:sldId id="297" r:id="rId8"/>
    <p:sldId id="302" r:id="rId9"/>
    <p:sldId id="328" r:id="rId10"/>
    <p:sldId id="316" r:id="rId11"/>
    <p:sldId id="275" r:id="rId12"/>
    <p:sldId id="331" r:id="rId13"/>
    <p:sldId id="476" r:id="rId14"/>
    <p:sldId id="477" r:id="rId15"/>
    <p:sldId id="458" r:id="rId16"/>
    <p:sldId id="773" r:id="rId17"/>
    <p:sldId id="461" r:id="rId18"/>
    <p:sldId id="325" r:id="rId19"/>
    <p:sldId id="775" r:id="rId20"/>
    <p:sldId id="470" r:id="rId21"/>
    <p:sldId id="772" r:id="rId22"/>
    <p:sldId id="420" r:id="rId23"/>
    <p:sldId id="777" r:id="rId24"/>
    <p:sldId id="778" r:id="rId25"/>
    <p:sldId id="779" r:id="rId26"/>
    <p:sldId id="768" r:id="rId27"/>
    <p:sldId id="781" r:id="rId28"/>
    <p:sldId id="915" r:id="rId29"/>
    <p:sldId id="916" r:id="rId30"/>
    <p:sldId id="917" r:id="rId31"/>
    <p:sldId id="918" r:id="rId32"/>
    <p:sldId id="474" r:id="rId33"/>
    <p:sldId id="475" r:id="rId34"/>
    <p:sldId id="780" r:id="rId35"/>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EBD3364B-4747-E7B6-946A-18137D080576}" name="Nadia Corryn (FOD Werkgelegenheid - SPF Emploi)" initials="NC(WSE" userId="S::Nadia.CORRYN@meta.fgov.be::8e514c2b-6191-42f8-8e41-f9b228e2d866" providerId="AD"/>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D6B5ADB7-9E3A-0025-FE53-870FB29C9B41}" name="Zwaan, H.M.M. (Marga) van der" initials="ZH(vd" userId="S::marga.vanderzwaan@tno.nl::c59e52a0-8f65-496b-be2b-10083234e46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65" autoAdjust="0"/>
  </p:normalViewPr>
  <p:slideViewPr>
    <p:cSldViewPr snapToGrid="0">
      <p:cViewPr varScale="1">
        <p:scale>
          <a:sx n="87" d="100"/>
          <a:sy n="87" d="100"/>
        </p:scale>
        <p:origin x="680" y="60"/>
      </p:cViewPr>
      <p:guideLst>
        <p:guide orient="horz" pos="2772"/>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9736853988429"/>
          <c:y val="6.887649721137001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1.0594774467703485E-2"/>
          <c:y val="0.90299145771624822"/>
          <c:w val="0.92066021282702992"/>
          <c:h val="9.700854228375177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2"/>
    </a:solid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modernComment_305_606E9B96.xml><?xml version="1.0" encoding="utf-8"?>
<p188:cmLst xmlns:a="http://schemas.openxmlformats.org/drawingml/2006/main" xmlns:r="http://schemas.openxmlformats.org/officeDocument/2006/relationships" xmlns:p188="http://schemas.microsoft.com/office/powerpoint/2018/8/main">
  <p188:cm id="{4F763E95-0C37-410A-A3FA-F7295253F626}" authorId="{EBD3364B-4747-E7B6-946A-18137D080576}" created="2025-01-21T12:59:59.413">
    <ac:deMkLst xmlns:ac="http://schemas.microsoft.com/office/drawing/2013/main/command">
      <pc:docMk xmlns:pc="http://schemas.microsoft.com/office/powerpoint/2013/main/command"/>
      <pc:sldMk xmlns:pc="http://schemas.microsoft.com/office/powerpoint/2013/main/command" cId="1617861526" sldId="773"/>
      <ac:spMk id="3" creationId="{32649AD3-9714-B417-F098-C2603937F3A0}"/>
    </ac:deMkLst>
    <p188:txBody>
      <a:bodyPr/>
      <a:lstStyle/>
      <a:p>
        <a:r>
          <a:rPr lang="nl-BE"/>
          <a:t>Leave out the space between the number and the percentage on each line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46F27-F10A-4DEE-BD30-013E90649F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C67C3997-705D-40AD-8942-96D24E66E7A4}">
      <dgm:prSet phldrT="[Text]" custT="1"/>
      <dgm:spPr/>
      <dgm:t>
        <a:bodyPr/>
        <a:lstStyle/>
        <a:p>
          <a:pPr>
            <a:buNone/>
          </a:pPr>
          <a:r>
            <a:rPr lang="nl-NL" sz="1100" dirty="0">
              <a:solidFill>
                <a:schemeClr val="bg1"/>
              </a:solidFill>
              <a:latin typeface="Arial" panose="020B0604020202020204" pitchFamily="34" charset="0"/>
              <a:ea typeface="SimSun" panose="02010600030101010101" pitchFamily="2" charset="-122"/>
              <a:cs typeface="Times New Roman" panose="02020603050405020304" pitchFamily="18" charset="0"/>
            </a:rPr>
            <a:t>Gebrek aan transparantie over de manier waarop </a:t>
          </a:r>
          <a:r>
            <a:rPr lang="nl-NL" sz="1100" dirty="0" err="1">
              <a:solidFill>
                <a:schemeClr val="bg1"/>
              </a:solidFill>
              <a:latin typeface="Arial" panose="020B0604020202020204" pitchFamily="34" charset="0"/>
              <a:ea typeface="SimSun" panose="02010600030101010101" pitchFamily="2" charset="-122"/>
              <a:cs typeface="Times New Roman" panose="02020603050405020304" pitchFamily="18" charset="0"/>
            </a:rPr>
            <a:t>AIWM</a:t>
          </a:r>
          <a:r>
            <a:rPr lang="nl-NL" sz="1100" dirty="0">
              <a:solidFill>
                <a:schemeClr val="bg1"/>
              </a:solidFill>
              <a:latin typeface="Arial" panose="020B0604020202020204" pitchFamily="34" charset="0"/>
              <a:ea typeface="SimSun" panose="02010600030101010101" pitchFamily="2" charset="-122"/>
              <a:cs typeface="Times New Roman" panose="02020603050405020304" pitchFamily="18" charset="0"/>
            </a:rPr>
            <a:t> werkt en wordt gebruikt</a:t>
          </a:r>
        </a:p>
      </dgm:t>
    </dgm:pt>
    <dgm:pt modelId="{5FA424E0-C33B-44AE-98A0-6B21DE7EA8D6}" type="parTrans" cxnId="{8DBC0142-015A-4D36-8992-1F4C6A1D38EA}">
      <dgm:prSet/>
      <dgm:spPr/>
      <dgm:t>
        <a:bodyPr/>
        <a:lstStyle/>
        <a:p>
          <a:endParaRPr lang="en-GB" sz="1400"/>
        </a:p>
      </dgm:t>
    </dgm:pt>
    <dgm:pt modelId="{14E44F5C-3070-4F07-AFD4-BE1694CA4A71}" type="sibTrans" cxnId="{8DBC0142-015A-4D36-8992-1F4C6A1D38EA}">
      <dgm:prSet custT="1"/>
      <dgm:spPr/>
      <dgm:t>
        <a:bodyPr/>
        <a:lstStyle/>
        <a:p>
          <a:endParaRPr lang="en-GB" sz="1400"/>
        </a:p>
      </dgm:t>
    </dgm:pt>
    <dgm:pt modelId="{E7B658FE-3359-429B-BF48-BE5FEF6559CA}">
      <dgm:prSet phldrT="[Text]" custT="1"/>
      <dgm:spPr/>
      <dgm:t>
        <a:bodyPr/>
        <a:lstStyle/>
        <a:p>
          <a:r>
            <a:rPr lang="nl-NL" sz="1100" dirty="0"/>
            <a:t>Onbalans in macht</a:t>
          </a:r>
        </a:p>
      </dgm:t>
    </dgm:pt>
    <dgm:pt modelId="{C908D53F-1673-4146-91CA-9F74D859EF2F}" type="parTrans" cxnId="{B9986F9C-F87B-483E-AF47-C2F3D6D8484C}">
      <dgm:prSet/>
      <dgm:spPr/>
      <dgm:t>
        <a:bodyPr/>
        <a:lstStyle/>
        <a:p>
          <a:endParaRPr lang="en-GB" sz="1400"/>
        </a:p>
      </dgm:t>
    </dgm:pt>
    <dgm:pt modelId="{69D8FCEE-DE11-4EC7-80D9-EAF8E9E73A3D}" type="sibTrans" cxnId="{B9986F9C-F87B-483E-AF47-C2F3D6D8484C}">
      <dgm:prSet custT="1"/>
      <dgm:spPr/>
      <dgm:t>
        <a:bodyPr/>
        <a:lstStyle/>
        <a:p>
          <a:endParaRPr lang="en-GB" sz="1400"/>
        </a:p>
      </dgm:t>
    </dgm:pt>
    <dgm:pt modelId="{6A56C84B-6B9D-41B2-9875-CEFCC59F7704}">
      <dgm:prSet phldrT="[Text]" custT="1"/>
      <dgm:spPr/>
      <dgm:t>
        <a:bodyPr/>
        <a:lstStyle/>
        <a:p>
          <a:r>
            <a:rPr lang="nl-NL" sz="1100" dirty="0"/>
            <a:t>Werknemersparticipatie wordt belemmerd</a:t>
          </a:r>
        </a:p>
      </dgm:t>
    </dgm:pt>
    <dgm:pt modelId="{B5A5F9A4-248B-4D64-B1F0-3A47C2DFB83E}" type="parTrans" cxnId="{E7406464-EC75-4165-AE9C-B695FD65FBD7}">
      <dgm:prSet/>
      <dgm:spPr/>
      <dgm:t>
        <a:bodyPr/>
        <a:lstStyle/>
        <a:p>
          <a:endParaRPr lang="en-GB" sz="1400"/>
        </a:p>
      </dgm:t>
    </dgm:pt>
    <dgm:pt modelId="{560F175E-AD6F-46B3-9AA3-F6758A9D4E69}" type="sibTrans" cxnId="{E7406464-EC75-4165-AE9C-B695FD65FBD7}">
      <dgm:prSet/>
      <dgm:spPr/>
      <dgm:t>
        <a:bodyPr/>
        <a:lstStyle/>
        <a:p>
          <a:endParaRPr lang="en-GB" sz="1400"/>
        </a:p>
      </dgm:t>
    </dgm:pt>
    <dgm:pt modelId="{2AF1002E-55CB-4C17-AEA8-5D01FE1BFD48}" type="pres">
      <dgm:prSet presAssocID="{95546F27-F10A-4DEE-BD30-013E90649F37}" presName="Name0" presStyleCnt="0">
        <dgm:presLayoutVars>
          <dgm:dir/>
          <dgm:resizeHandles val="exact"/>
        </dgm:presLayoutVars>
      </dgm:prSet>
      <dgm:spPr/>
    </dgm:pt>
    <dgm:pt modelId="{D6F1C161-6A36-463B-AFF1-12EB7AEA5A5D}" type="pres">
      <dgm:prSet presAssocID="{C67C3997-705D-40AD-8942-96D24E66E7A4}" presName="node" presStyleLbl="node1" presStyleIdx="0" presStyleCnt="3" custScaleX="89530">
        <dgm:presLayoutVars>
          <dgm:bulletEnabled val="1"/>
        </dgm:presLayoutVars>
      </dgm:prSet>
      <dgm:spPr/>
    </dgm:pt>
    <dgm:pt modelId="{545C5C6A-5BFA-4B73-B7B4-24CF1D25AF9B}" type="pres">
      <dgm:prSet presAssocID="{14E44F5C-3070-4F07-AFD4-BE1694CA4A71}" presName="sibTrans" presStyleLbl="sibTrans2D1" presStyleIdx="0" presStyleCnt="2"/>
      <dgm:spPr/>
    </dgm:pt>
    <dgm:pt modelId="{AAAB6E7B-A519-4788-BD3D-93913A439653}" type="pres">
      <dgm:prSet presAssocID="{14E44F5C-3070-4F07-AFD4-BE1694CA4A71}" presName="connectorText" presStyleLbl="sibTrans2D1" presStyleIdx="0" presStyleCnt="2"/>
      <dgm:spPr/>
    </dgm:pt>
    <dgm:pt modelId="{73EBE4EC-A2EE-4693-9E61-8DB4CC80A5F4}" type="pres">
      <dgm:prSet presAssocID="{E7B658FE-3359-429B-BF48-BE5FEF6559CA}" presName="node" presStyleLbl="node1" presStyleIdx="1" presStyleCnt="3">
        <dgm:presLayoutVars>
          <dgm:bulletEnabled val="1"/>
        </dgm:presLayoutVars>
      </dgm:prSet>
      <dgm:spPr/>
    </dgm:pt>
    <dgm:pt modelId="{4FD0CCFA-7B09-459B-A190-B9706B684994}" type="pres">
      <dgm:prSet presAssocID="{69D8FCEE-DE11-4EC7-80D9-EAF8E9E73A3D}" presName="sibTrans" presStyleLbl="sibTrans2D1" presStyleIdx="1" presStyleCnt="2"/>
      <dgm:spPr/>
    </dgm:pt>
    <dgm:pt modelId="{3A3C0E4F-180E-45B5-B1A6-3E2B7D459930}" type="pres">
      <dgm:prSet presAssocID="{69D8FCEE-DE11-4EC7-80D9-EAF8E9E73A3D}" presName="connectorText" presStyleLbl="sibTrans2D1" presStyleIdx="1" presStyleCnt="2"/>
      <dgm:spPr/>
    </dgm:pt>
    <dgm:pt modelId="{55B0A345-CEC2-46A6-83BF-38D8885185EF}" type="pres">
      <dgm:prSet presAssocID="{6A56C84B-6B9D-41B2-9875-CEFCC59F7704}" presName="node" presStyleLbl="node1" presStyleIdx="2" presStyleCnt="3">
        <dgm:presLayoutVars>
          <dgm:bulletEnabled val="1"/>
        </dgm:presLayoutVars>
      </dgm:prSet>
      <dgm:spPr/>
    </dgm:pt>
  </dgm:ptLst>
  <dgm:cxnLst>
    <dgm:cxn modelId="{B0E2C114-E470-4C01-B423-665D5B5A3969}" type="presOf" srcId="{14E44F5C-3070-4F07-AFD4-BE1694CA4A71}" destId="{545C5C6A-5BFA-4B73-B7B4-24CF1D25AF9B}" srcOrd="0" destOrd="0" presId="urn:microsoft.com/office/officeart/2005/8/layout/process1"/>
    <dgm:cxn modelId="{8BDC9A5E-C6CF-4BAD-B29C-B5D0807345E9}" type="presOf" srcId="{C67C3997-705D-40AD-8942-96D24E66E7A4}" destId="{D6F1C161-6A36-463B-AFF1-12EB7AEA5A5D}" srcOrd="0" destOrd="0" presId="urn:microsoft.com/office/officeart/2005/8/layout/process1"/>
    <dgm:cxn modelId="{BE36405F-F269-430A-8DB6-A0A0809A1CF7}" type="presOf" srcId="{95546F27-F10A-4DEE-BD30-013E90649F37}" destId="{2AF1002E-55CB-4C17-AEA8-5D01FE1BFD48}" srcOrd="0" destOrd="0" presId="urn:microsoft.com/office/officeart/2005/8/layout/process1"/>
    <dgm:cxn modelId="{8DBC0142-015A-4D36-8992-1F4C6A1D38EA}" srcId="{95546F27-F10A-4DEE-BD30-013E90649F37}" destId="{C67C3997-705D-40AD-8942-96D24E66E7A4}" srcOrd="0" destOrd="0" parTransId="{5FA424E0-C33B-44AE-98A0-6B21DE7EA8D6}" sibTransId="{14E44F5C-3070-4F07-AFD4-BE1694CA4A71}"/>
    <dgm:cxn modelId="{E7406464-EC75-4165-AE9C-B695FD65FBD7}" srcId="{95546F27-F10A-4DEE-BD30-013E90649F37}" destId="{6A56C84B-6B9D-41B2-9875-CEFCC59F7704}" srcOrd="2" destOrd="0" parTransId="{B5A5F9A4-248B-4D64-B1F0-3A47C2DFB83E}" sibTransId="{560F175E-AD6F-46B3-9AA3-F6758A9D4E69}"/>
    <dgm:cxn modelId="{E7DEE44D-D4FF-4041-B77D-12B2EA77ADDA}" type="presOf" srcId="{69D8FCEE-DE11-4EC7-80D9-EAF8E9E73A3D}" destId="{3A3C0E4F-180E-45B5-B1A6-3E2B7D459930}" srcOrd="1" destOrd="0" presId="urn:microsoft.com/office/officeart/2005/8/layout/process1"/>
    <dgm:cxn modelId="{8F244681-4851-4473-AC3A-9F90A701634C}" type="presOf" srcId="{6A56C84B-6B9D-41B2-9875-CEFCC59F7704}" destId="{55B0A345-CEC2-46A6-83BF-38D8885185EF}" srcOrd="0" destOrd="0" presId="urn:microsoft.com/office/officeart/2005/8/layout/process1"/>
    <dgm:cxn modelId="{9E357085-5404-4FBE-A2F1-A26288D50F1E}" type="presOf" srcId="{14E44F5C-3070-4F07-AFD4-BE1694CA4A71}" destId="{AAAB6E7B-A519-4788-BD3D-93913A439653}" srcOrd="1" destOrd="0" presId="urn:microsoft.com/office/officeart/2005/8/layout/process1"/>
    <dgm:cxn modelId="{6A096887-3234-4505-9230-589E71ED115C}" type="presOf" srcId="{69D8FCEE-DE11-4EC7-80D9-EAF8E9E73A3D}" destId="{4FD0CCFA-7B09-459B-A190-B9706B684994}" srcOrd="0" destOrd="0" presId="urn:microsoft.com/office/officeart/2005/8/layout/process1"/>
    <dgm:cxn modelId="{B9986F9C-F87B-483E-AF47-C2F3D6D8484C}" srcId="{95546F27-F10A-4DEE-BD30-013E90649F37}" destId="{E7B658FE-3359-429B-BF48-BE5FEF6559CA}" srcOrd="1" destOrd="0" parTransId="{C908D53F-1673-4146-91CA-9F74D859EF2F}" sibTransId="{69D8FCEE-DE11-4EC7-80D9-EAF8E9E73A3D}"/>
    <dgm:cxn modelId="{4158FDFF-DAB0-4B70-81F5-352D786166EC}" type="presOf" srcId="{E7B658FE-3359-429B-BF48-BE5FEF6559CA}" destId="{73EBE4EC-A2EE-4693-9E61-8DB4CC80A5F4}" srcOrd="0" destOrd="0" presId="urn:microsoft.com/office/officeart/2005/8/layout/process1"/>
    <dgm:cxn modelId="{2D5ABCD5-C245-4B0A-918A-FAF8788B2F6B}" type="presParOf" srcId="{2AF1002E-55CB-4C17-AEA8-5D01FE1BFD48}" destId="{D6F1C161-6A36-463B-AFF1-12EB7AEA5A5D}" srcOrd="0" destOrd="0" presId="urn:microsoft.com/office/officeart/2005/8/layout/process1"/>
    <dgm:cxn modelId="{AB97B0A5-5532-4FEC-B7B2-10D88345CB02}" type="presParOf" srcId="{2AF1002E-55CB-4C17-AEA8-5D01FE1BFD48}" destId="{545C5C6A-5BFA-4B73-B7B4-24CF1D25AF9B}" srcOrd="1" destOrd="0" presId="urn:microsoft.com/office/officeart/2005/8/layout/process1"/>
    <dgm:cxn modelId="{164F25C8-8ED1-42E0-940F-8EE04CEFE7F9}" type="presParOf" srcId="{545C5C6A-5BFA-4B73-B7B4-24CF1D25AF9B}" destId="{AAAB6E7B-A519-4788-BD3D-93913A439653}" srcOrd="0" destOrd="0" presId="urn:microsoft.com/office/officeart/2005/8/layout/process1"/>
    <dgm:cxn modelId="{E457C613-962E-477B-BCA5-29DD4870713B}" type="presParOf" srcId="{2AF1002E-55CB-4C17-AEA8-5D01FE1BFD48}" destId="{73EBE4EC-A2EE-4693-9E61-8DB4CC80A5F4}" srcOrd="2" destOrd="0" presId="urn:microsoft.com/office/officeart/2005/8/layout/process1"/>
    <dgm:cxn modelId="{24977D51-8D43-42E9-A607-4B2C96654DA8}" type="presParOf" srcId="{2AF1002E-55CB-4C17-AEA8-5D01FE1BFD48}" destId="{4FD0CCFA-7B09-459B-A190-B9706B684994}" srcOrd="3" destOrd="0" presId="urn:microsoft.com/office/officeart/2005/8/layout/process1"/>
    <dgm:cxn modelId="{2DB59570-C10C-4AEA-988A-21E5CA79B00E}" type="presParOf" srcId="{4FD0CCFA-7B09-459B-A190-B9706B684994}" destId="{3A3C0E4F-180E-45B5-B1A6-3E2B7D459930}" srcOrd="0" destOrd="0" presId="urn:microsoft.com/office/officeart/2005/8/layout/process1"/>
    <dgm:cxn modelId="{7BBF60E6-AA04-4049-B3A1-1E1242BA7AB6}" type="presParOf" srcId="{2AF1002E-55CB-4C17-AEA8-5D01FE1BFD48}" destId="{55B0A345-CEC2-46A6-83BF-38D8885185E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46F27-F10A-4DEE-BD30-013E90649F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C67C3997-705D-40AD-8942-96D24E66E7A4}">
      <dgm:prSet phldrT="[Text]" custT="1"/>
      <dgm:spPr/>
      <dgm:t>
        <a:bodyPr/>
        <a:lstStyle/>
        <a:p>
          <a:pPr>
            <a:buNone/>
          </a:pPr>
          <a:r>
            <a:rPr lang="nl-NL" sz="1100" dirty="0">
              <a:solidFill>
                <a:schemeClr val="bg1"/>
              </a:solidFill>
              <a:latin typeface="Arial" panose="020B0604020202020204" pitchFamily="34" charset="0"/>
              <a:ea typeface="SimSun" panose="02010600030101010101" pitchFamily="2" charset="-122"/>
              <a:cs typeface="Times New Roman" panose="02020603050405020304" pitchFamily="18" charset="0"/>
            </a:rPr>
            <a:t>Werknemers raken geïsoleerd van elkaar</a:t>
          </a:r>
        </a:p>
      </dgm:t>
    </dgm:pt>
    <dgm:pt modelId="{5FA424E0-C33B-44AE-98A0-6B21DE7EA8D6}" type="parTrans" cxnId="{8DBC0142-015A-4D36-8992-1F4C6A1D38EA}">
      <dgm:prSet/>
      <dgm:spPr/>
      <dgm:t>
        <a:bodyPr/>
        <a:lstStyle/>
        <a:p>
          <a:endParaRPr lang="en-GB" sz="1400"/>
        </a:p>
      </dgm:t>
    </dgm:pt>
    <dgm:pt modelId="{14E44F5C-3070-4F07-AFD4-BE1694CA4A71}" type="sibTrans" cxnId="{8DBC0142-015A-4D36-8992-1F4C6A1D38EA}">
      <dgm:prSet custT="1"/>
      <dgm:spPr/>
      <dgm:t>
        <a:bodyPr/>
        <a:lstStyle/>
        <a:p>
          <a:endParaRPr lang="en-GB" sz="1400"/>
        </a:p>
      </dgm:t>
    </dgm:pt>
    <dgm:pt modelId="{E7B658FE-3359-429B-BF48-BE5FEF6559CA}">
      <dgm:prSet phldrT="[Text]" custT="1"/>
      <dgm:spPr/>
      <dgm:t>
        <a:bodyPr/>
        <a:lstStyle/>
        <a:p>
          <a:r>
            <a:rPr lang="nl-NL" sz="1100" dirty="0"/>
            <a:t>Collectieve vertegenwoordiging wordt verhinderd</a:t>
          </a:r>
        </a:p>
      </dgm:t>
    </dgm:pt>
    <dgm:pt modelId="{C908D53F-1673-4146-91CA-9F74D859EF2F}" type="parTrans" cxnId="{B9986F9C-F87B-483E-AF47-C2F3D6D8484C}">
      <dgm:prSet/>
      <dgm:spPr/>
      <dgm:t>
        <a:bodyPr/>
        <a:lstStyle/>
        <a:p>
          <a:endParaRPr lang="en-GB" sz="1400"/>
        </a:p>
      </dgm:t>
    </dgm:pt>
    <dgm:pt modelId="{69D8FCEE-DE11-4EC7-80D9-EAF8E9E73A3D}" type="sibTrans" cxnId="{B9986F9C-F87B-483E-AF47-C2F3D6D8484C}">
      <dgm:prSet custT="1"/>
      <dgm:spPr/>
      <dgm:t>
        <a:bodyPr/>
        <a:lstStyle/>
        <a:p>
          <a:endParaRPr lang="en-GB" sz="1400"/>
        </a:p>
      </dgm:t>
    </dgm:pt>
    <dgm:pt modelId="{6A56C84B-6B9D-41B2-9875-CEFCC59F7704}">
      <dgm:prSet phldrT="[Text]" custT="1"/>
      <dgm:spPr/>
      <dgm:t>
        <a:bodyPr/>
        <a:lstStyle/>
        <a:p>
          <a:r>
            <a:rPr lang="nl-NL" sz="1100" dirty="0"/>
            <a:t>Sociale dialoog wordt verhinderd</a:t>
          </a:r>
        </a:p>
      </dgm:t>
    </dgm:pt>
    <dgm:pt modelId="{B5A5F9A4-248B-4D64-B1F0-3A47C2DFB83E}" type="parTrans" cxnId="{E7406464-EC75-4165-AE9C-B695FD65FBD7}">
      <dgm:prSet/>
      <dgm:spPr/>
      <dgm:t>
        <a:bodyPr/>
        <a:lstStyle/>
        <a:p>
          <a:endParaRPr lang="en-GB" sz="1400"/>
        </a:p>
      </dgm:t>
    </dgm:pt>
    <dgm:pt modelId="{560F175E-AD6F-46B3-9AA3-F6758A9D4E69}" type="sibTrans" cxnId="{E7406464-EC75-4165-AE9C-B695FD65FBD7}">
      <dgm:prSet/>
      <dgm:spPr/>
      <dgm:t>
        <a:bodyPr/>
        <a:lstStyle/>
        <a:p>
          <a:endParaRPr lang="en-GB" sz="1400"/>
        </a:p>
      </dgm:t>
    </dgm:pt>
    <dgm:pt modelId="{D3F700B2-84A1-43B6-84E5-BCDC0665A767}" type="pres">
      <dgm:prSet presAssocID="{95546F27-F10A-4DEE-BD30-013E90649F37}" presName="Name0" presStyleCnt="0">
        <dgm:presLayoutVars>
          <dgm:dir/>
          <dgm:resizeHandles val="exact"/>
        </dgm:presLayoutVars>
      </dgm:prSet>
      <dgm:spPr/>
    </dgm:pt>
    <dgm:pt modelId="{9A3753B4-81BD-4BFC-BD97-61C2777A60C8}" type="pres">
      <dgm:prSet presAssocID="{C67C3997-705D-40AD-8942-96D24E66E7A4}" presName="node" presStyleLbl="node1" presStyleIdx="0" presStyleCnt="3" custScaleX="89405" custScaleY="98409">
        <dgm:presLayoutVars>
          <dgm:bulletEnabled val="1"/>
        </dgm:presLayoutVars>
      </dgm:prSet>
      <dgm:spPr/>
    </dgm:pt>
    <dgm:pt modelId="{DAACD176-4677-4F91-B739-F414E4F64834}" type="pres">
      <dgm:prSet presAssocID="{14E44F5C-3070-4F07-AFD4-BE1694CA4A71}" presName="sibTrans" presStyleLbl="sibTrans2D1" presStyleIdx="0" presStyleCnt="2"/>
      <dgm:spPr/>
    </dgm:pt>
    <dgm:pt modelId="{2368CD19-1971-415D-8FA6-5C08AEC0F878}" type="pres">
      <dgm:prSet presAssocID="{14E44F5C-3070-4F07-AFD4-BE1694CA4A71}" presName="connectorText" presStyleLbl="sibTrans2D1" presStyleIdx="0" presStyleCnt="2"/>
      <dgm:spPr/>
    </dgm:pt>
    <dgm:pt modelId="{72BADB8B-71EF-430F-B5BE-01839C866BDF}" type="pres">
      <dgm:prSet presAssocID="{E7B658FE-3359-429B-BF48-BE5FEF6559CA}" presName="node" presStyleLbl="node1" presStyleIdx="1" presStyleCnt="3">
        <dgm:presLayoutVars>
          <dgm:bulletEnabled val="1"/>
        </dgm:presLayoutVars>
      </dgm:prSet>
      <dgm:spPr/>
    </dgm:pt>
    <dgm:pt modelId="{811EA7EC-2923-4AA3-8528-89881C54DDAB}" type="pres">
      <dgm:prSet presAssocID="{69D8FCEE-DE11-4EC7-80D9-EAF8E9E73A3D}" presName="sibTrans" presStyleLbl="sibTrans2D1" presStyleIdx="1" presStyleCnt="2"/>
      <dgm:spPr/>
    </dgm:pt>
    <dgm:pt modelId="{8E44C1C7-8603-40BB-B637-14F523870C7B}" type="pres">
      <dgm:prSet presAssocID="{69D8FCEE-DE11-4EC7-80D9-EAF8E9E73A3D}" presName="connectorText" presStyleLbl="sibTrans2D1" presStyleIdx="1" presStyleCnt="2"/>
      <dgm:spPr/>
    </dgm:pt>
    <dgm:pt modelId="{4553905A-3E73-4A3D-B9DE-F4865AAED54E}" type="pres">
      <dgm:prSet presAssocID="{6A56C84B-6B9D-41B2-9875-CEFCC59F7704}" presName="node" presStyleLbl="node1" presStyleIdx="2" presStyleCnt="3">
        <dgm:presLayoutVars>
          <dgm:bulletEnabled val="1"/>
        </dgm:presLayoutVars>
      </dgm:prSet>
      <dgm:spPr/>
    </dgm:pt>
  </dgm:ptLst>
  <dgm:cxnLst>
    <dgm:cxn modelId="{E892D308-9CF4-4249-8168-DE02F6BC3CEA}" type="presOf" srcId="{95546F27-F10A-4DEE-BD30-013E90649F37}" destId="{D3F700B2-84A1-43B6-84E5-BCDC0665A767}" srcOrd="0" destOrd="0" presId="urn:microsoft.com/office/officeart/2005/8/layout/process1"/>
    <dgm:cxn modelId="{5C4D9C1E-A501-49B9-81AA-C18BFBBF32EE}" type="presOf" srcId="{C67C3997-705D-40AD-8942-96D24E66E7A4}" destId="{9A3753B4-81BD-4BFC-BD97-61C2777A60C8}" srcOrd="0" destOrd="0" presId="urn:microsoft.com/office/officeart/2005/8/layout/process1"/>
    <dgm:cxn modelId="{2863D32B-DDA0-4778-AB7C-4606A8A0516D}" type="presOf" srcId="{69D8FCEE-DE11-4EC7-80D9-EAF8E9E73A3D}" destId="{811EA7EC-2923-4AA3-8528-89881C54DDAB}" srcOrd="0" destOrd="0" presId="urn:microsoft.com/office/officeart/2005/8/layout/process1"/>
    <dgm:cxn modelId="{F048BA2C-E33F-429D-8EB2-78943FE80B4F}" type="presOf" srcId="{6A56C84B-6B9D-41B2-9875-CEFCC59F7704}" destId="{4553905A-3E73-4A3D-B9DE-F4865AAED54E}" srcOrd="0" destOrd="0" presId="urn:microsoft.com/office/officeart/2005/8/layout/process1"/>
    <dgm:cxn modelId="{096A292F-AD72-4C2F-BBCA-9716EE88A5C0}" type="presOf" srcId="{69D8FCEE-DE11-4EC7-80D9-EAF8E9E73A3D}" destId="{8E44C1C7-8603-40BB-B637-14F523870C7B}" srcOrd="1" destOrd="0" presId="urn:microsoft.com/office/officeart/2005/8/layout/process1"/>
    <dgm:cxn modelId="{8DBC0142-015A-4D36-8992-1F4C6A1D38EA}" srcId="{95546F27-F10A-4DEE-BD30-013E90649F37}" destId="{C67C3997-705D-40AD-8942-96D24E66E7A4}" srcOrd="0" destOrd="0" parTransId="{5FA424E0-C33B-44AE-98A0-6B21DE7EA8D6}" sibTransId="{14E44F5C-3070-4F07-AFD4-BE1694CA4A71}"/>
    <dgm:cxn modelId="{E7406464-EC75-4165-AE9C-B695FD65FBD7}" srcId="{95546F27-F10A-4DEE-BD30-013E90649F37}" destId="{6A56C84B-6B9D-41B2-9875-CEFCC59F7704}" srcOrd="2" destOrd="0" parTransId="{B5A5F9A4-248B-4D64-B1F0-3A47C2DFB83E}" sibTransId="{560F175E-AD6F-46B3-9AA3-F6758A9D4E69}"/>
    <dgm:cxn modelId="{B9986F9C-F87B-483E-AF47-C2F3D6D8484C}" srcId="{95546F27-F10A-4DEE-BD30-013E90649F37}" destId="{E7B658FE-3359-429B-BF48-BE5FEF6559CA}" srcOrd="1" destOrd="0" parTransId="{C908D53F-1673-4146-91CA-9F74D859EF2F}" sibTransId="{69D8FCEE-DE11-4EC7-80D9-EAF8E9E73A3D}"/>
    <dgm:cxn modelId="{FEC520C5-A546-4EFE-ABCD-0E8D96462B96}" type="presOf" srcId="{E7B658FE-3359-429B-BF48-BE5FEF6559CA}" destId="{72BADB8B-71EF-430F-B5BE-01839C866BDF}" srcOrd="0" destOrd="0" presId="urn:microsoft.com/office/officeart/2005/8/layout/process1"/>
    <dgm:cxn modelId="{3DB5E6EF-3527-4D0D-981F-AAF440D4C133}" type="presOf" srcId="{14E44F5C-3070-4F07-AFD4-BE1694CA4A71}" destId="{2368CD19-1971-415D-8FA6-5C08AEC0F878}" srcOrd="1" destOrd="0" presId="urn:microsoft.com/office/officeart/2005/8/layout/process1"/>
    <dgm:cxn modelId="{76F13DF6-E5D1-4A85-9894-EED09793507A}" type="presOf" srcId="{14E44F5C-3070-4F07-AFD4-BE1694CA4A71}" destId="{DAACD176-4677-4F91-B739-F414E4F64834}" srcOrd="0" destOrd="0" presId="urn:microsoft.com/office/officeart/2005/8/layout/process1"/>
    <dgm:cxn modelId="{C45B1B54-EFC4-4F39-8F63-3F004A66E1E5}" type="presParOf" srcId="{D3F700B2-84A1-43B6-84E5-BCDC0665A767}" destId="{9A3753B4-81BD-4BFC-BD97-61C2777A60C8}" srcOrd="0" destOrd="0" presId="urn:microsoft.com/office/officeart/2005/8/layout/process1"/>
    <dgm:cxn modelId="{55B2A266-32D6-429E-8AC7-26B21A9134D3}" type="presParOf" srcId="{D3F700B2-84A1-43B6-84E5-BCDC0665A767}" destId="{DAACD176-4677-4F91-B739-F414E4F64834}" srcOrd="1" destOrd="0" presId="urn:microsoft.com/office/officeart/2005/8/layout/process1"/>
    <dgm:cxn modelId="{F3BDFA0D-90B4-45BE-BE54-9408BD5F921F}" type="presParOf" srcId="{DAACD176-4677-4F91-B739-F414E4F64834}" destId="{2368CD19-1971-415D-8FA6-5C08AEC0F878}" srcOrd="0" destOrd="0" presId="urn:microsoft.com/office/officeart/2005/8/layout/process1"/>
    <dgm:cxn modelId="{A972B976-2EEF-4701-805F-5CB93F7943D9}" type="presParOf" srcId="{D3F700B2-84A1-43B6-84E5-BCDC0665A767}" destId="{72BADB8B-71EF-430F-B5BE-01839C866BDF}" srcOrd="2" destOrd="0" presId="urn:microsoft.com/office/officeart/2005/8/layout/process1"/>
    <dgm:cxn modelId="{702F0541-694E-4AB0-BCA9-153C70087D8F}" type="presParOf" srcId="{D3F700B2-84A1-43B6-84E5-BCDC0665A767}" destId="{811EA7EC-2923-4AA3-8528-89881C54DDAB}" srcOrd="3" destOrd="0" presId="urn:microsoft.com/office/officeart/2005/8/layout/process1"/>
    <dgm:cxn modelId="{63513DE7-F91D-403C-9D99-F6EDDCDEDF96}" type="presParOf" srcId="{811EA7EC-2923-4AA3-8528-89881C54DDAB}" destId="{8E44C1C7-8603-40BB-B637-14F523870C7B}" srcOrd="0" destOrd="0" presId="urn:microsoft.com/office/officeart/2005/8/layout/process1"/>
    <dgm:cxn modelId="{790150C4-7B3C-427F-A5CA-AC8A08BCB26E}" type="presParOf" srcId="{D3F700B2-84A1-43B6-84E5-BCDC0665A767}" destId="{4553905A-3E73-4A3D-B9DE-F4865AAED54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1C161-6A36-463B-AFF1-12EB7AEA5A5D}">
      <dsp:nvSpPr>
        <dsp:cNvPr id="0" name=""/>
        <dsp:cNvSpPr/>
      </dsp:nvSpPr>
      <dsp:spPr>
        <a:xfrm>
          <a:off x="1447" y="0"/>
          <a:ext cx="1786888" cy="936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latin typeface="Arial" panose="020B0604020202020204" pitchFamily="34" charset="0"/>
              <a:ea typeface="SimSun" panose="02010600030101010101" pitchFamily="2" charset="-122"/>
              <a:cs typeface="Times New Roman" panose="02020603050405020304" pitchFamily="18" charset="0"/>
            </a:rPr>
            <a:t>Gebrek aan transparantie over de manier waarop </a:t>
          </a:r>
          <a:r>
            <a:rPr lang="nl-NL" sz="1100" kern="1200" dirty="0" err="1">
              <a:solidFill>
                <a:schemeClr val="bg1"/>
              </a:solidFill>
              <a:latin typeface="Arial" panose="020B0604020202020204" pitchFamily="34" charset="0"/>
              <a:ea typeface="SimSun" panose="02010600030101010101" pitchFamily="2" charset="-122"/>
              <a:cs typeface="Times New Roman" panose="02020603050405020304" pitchFamily="18" charset="0"/>
            </a:rPr>
            <a:t>AIWM</a:t>
          </a:r>
          <a:r>
            <a:rPr lang="nl-NL" sz="1100" kern="1200" dirty="0">
              <a:solidFill>
                <a:schemeClr val="bg1"/>
              </a:solidFill>
              <a:latin typeface="Arial" panose="020B0604020202020204" pitchFamily="34" charset="0"/>
              <a:ea typeface="SimSun" panose="02010600030101010101" pitchFamily="2" charset="-122"/>
              <a:cs typeface="Times New Roman" panose="02020603050405020304" pitchFamily="18" charset="0"/>
            </a:rPr>
            <a:t> werkt en wordt gebruikt</a:t>
          </a:r>
        </a:p>
      </dsp:txBody>
      <dsp:txXfrm>
        <a:off x="28865" y="27418"/>
        <a:ext cx="1732052" cy="881268"/>
      </dsp:txXfrm>
    </dsp:sp>
    <dsp:sp modelId="{545C5C6A-5BFA-4B73-B7B4-24CF1D25AF9B}">
      <dsp:nvSpPr>
        <dsp:cNvPr id="0" name=""/>
        <dsp:cNvSpPr/>
      </dsp:nvSpPr>
      <dsp:spPr>
        <a:xfrm>
          <a:off x="1987921" y="220566"/>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87921" y="319560"/>
        <a:ext cx="296185" cy="296983"/>
      </dsp:txXfrm>
    </dsp:sp>
    <dsp:sp modelId="{73EBE4EC-A2EE-4693-9E61-8DB4CC80A5F4}">
      <dsp:nvSpPr>
        <dsp:cNvPr id="0" name=""/>
        <dsp:cNvSpPr/>
      </dsp:nvSpPr>
      <dsp:spPr>
        <a:xfrm>
          <a:off x="2586677" y="0"/>
          <a:ext cx="1995854" cy="936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dirty="0"/>
            <a:t>Onbalans in macht</a:t>
          </a:r>
        </a:p>
      </dsp:txBody>
      <dsp:txXfrm>
        <a:off x="2614095" y="27418"/>
        <a:ext cx="1941018" cy="881268"/>
      </dsp:txXfrm>
    </dsp:sp>
    <dsp:sp modelId="{4FD0CCFA-7B09-459B-A190-B9706B684994}">
      <dsp:nvSpPr>
        <dsp:cNvPr id="0" name=""/>
        <dsp:cNvSpPr/>
      </dsp:nvSpPr>
      <dsp:spPr>
        <a:xfrm>
          <a:off x="4782117" y="220566"/>
          <a:ext cx="423121" cy="494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82117" y="319560"/>
        <a:ext cx="296185" cy="296983"/>
      </dsp:txXfrm>
    </dsp:sp>
    <dsp:sp modelId="{55B0A345-CEC2-46A6-83BF-38D8885185EF}">
      <dsp:nvSpPr>
        <dsp:cNvPr id="0" name=""/>
        <dsp:cNvSpPr/>
      </dsp:nvSpPr>
      <dsp:spPr>
        <a:xfrm>
          <a:off x="5380873" y="0"/>
          <a:ext cx="1995854" cy="936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dirty="0"/>
            <a:t>Werknemersparticipatie wordt belemmerd</a:t>
          </a:r>
        </a:p>
      </dsp:txBody>
      <dsp:txXfrm>
        <a:off x="5408291" y="27418"/>
        <a:ext cx="1941018" cy="881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753B4-81BD-4BFC-BD97-61C2777A60C8}">
      <dsp:nvSpPr>
        <dsp:cNvPr id="0" name=""/>
        <dsp:cNvSpPr/>
      </dsp:nvSpPr>
      <dsp:spPr>
        <a:xfrm>
          <a:off x="6295" y="0"/>
          <a:ext cx="1782650" cy="870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bg1"/>
              </a:solidFill>
              <a:latin typeface="Arial" panose="020B0604020202020204" pitchFamily="34" charset="0"/>
              <a:ea typeface="SimSun" panose="02010600030101010101" pitchFamily="2" charset="-122"/>
              <a:cs typeface="Times New Roman" panose="02020603050405020304" pitchFamily="18" charset="0"/>
            </a:rPr>
            <a:t>Werknemers raken geïsoleerd van elkaar</a:t>
          </a:r>
        </a:p>
      </dsp:txBody>
      <dsp:txXfrm>
        <a:off x="31777" y="25482"/>
        <a:ext cx="1731686" cy="819055"/>
      </dsp:txXfrm>
    </dsp:sp>
    <dsp:sp modelId="{DAACD176-4677-4F91-B739-F414E4F64834}">
      <dsp:nvSpPr>
        <dsp:cNvPr id="0" name=""/>
        <dsp:cNvSpPr/>
      </dsp:nvSpPr>
      <dsp:spPr>
        <a:xfrm>
          <a:off x="1988336" y="187765"/>
          <a:ext cx="422707" cy="49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88336" y="286663"/>
        <a:ext cx="295895" cy="296692"/>
      </dsp:txXfrm>
    </dsp:sp>
    <dsp:sp modelId="{72BADB8B-71EF-430F-B5BE-01839C866BDF}">
      <dsp:nvSpPr>
        <dsp:cNvPr id="0" name=""/>
        <dsp:cNvSpPr/>
      </dsp:nvSpPr>
      <dsp:spPr>
        <a:xfrm>
          <a:off x="2586508" y="-7032"/>
          <a:ext cx="1993905" cy="884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dirty="0"/>
            <a:t>Collectieve vertegenwoordiging wordt verhinderd</a:t>
          </a:r>
        </a:p>
      </dsp:txBody>
      <dsp:txXfrm>
        <a:off x="2612402" y="18862"/>
        <a:ext cx="1942117" cy="832296"/>
      </dsp:txXfrm>
    </dsp:sp>
    <dsp:sp modelId="{811EA7EC-2923-4AA3-8528-89881C54DDAB}">
      <dsp:nvSpPr>
        <dsp:cNvPr id="0" name=""/>
        <dsp:cNvSpPr/>
      </dsp:nvSpPr>
      <dsp:spPr>
        <a:xfrm>
          <a:off x="4779803" y="187765"/>
          <a:ext cx="422707" cy="494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79803" y="286663"/>
        <a:ext cx="295895" cy="296692"/>
      </dsp:txXfrm>
    </dsp:sp>
    <dsp:sp modelId="{4553905A-3E73-4A3D-B9DE-F4865AAED54E}">
      <dsp:nvSpPr>
        <dsp:cNvPr id="0" name=""/>
        <dsp:cNvSpPr/>
      </dsp:nvSpPr>
      <dsp:spPr>
        <a:xfrm>
          <a:off x="5377975" y="-7032"/>
          <a:ext cx="1993905" cy="884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dirty="0"/>
            <a:t>Sociale dialoog wordt verhinderd</a:t>
          </a:r>
        </a:p>
      </dsp:txBody>
      <dsp:txXfrm>
        <a:off x="5403869" y="18862"/>
        <a:ext cx="1942117" cy="8322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10/09/2025</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‹nr.›</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10/09/2025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‹nr.›</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3631E-8AEE-92B7-A8B7-B1AFC7E95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45D54-F5BB-892C-CEC0-A59001604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9948D-0A9F-133A-37C6-32D389AC1D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11A84-05DB-4E71-17FE-79A8C02133E9}"/>
              </a:ext>
            </a:extLst>
          </p:cNvPr>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248921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Bron:EU-OSHA, “Vinger aan de pols – Veiligheid en gezondheid op het werk na de pandemie”, 2022 (</a:t>
            </a:r>
            <a:r>
              <a:rPr lang="nl-NL">
                <a:hlinkClick r:id="rId3"/>
              </a:rPr>
              <a:t>https://osha.europa.eu/nl/facts-and-figures/osh-pulse-occupational-safety-and-health-post-pandemic-workplaces</a:t>
            </a:r>
            <a:r>
              <a:rPr lang="nl-NL"/>
              <a:t>).</a:t>
            </a:r>
          </a:p>
          <a:p>
            <a:endParaRPr lang="en-GB" dirty="0"/>
          </a:p>
          <a:p>
            <a:r>
              <a:rPr lang="nl-NL"/>
              <a:t>EU-OSHA heeft opdracht gegeven voor de “vinger aan de pols”-enquête van Flash Eurobarometer om inzicht te krijgen in de situatie op het gebied van veiligheid en gezondheid op het werk (VGW) na de pandemie.</a:t>
            </a:r>
          </a:p>
          <a:p>
            <a:endParaRPr lang="en-GB" dirty="0"/>
          </a:p>
          <a:p>
            <a:r>
              <a:rPr lang="nl-NL"/>
              <a:t>In april en mei 2022 werd in alle lidstaten van de EU en in IJsland en Noorwegen een enquête gehouden onder een representatieve steekproef van ruim 27 000 werknemers. Zij kregen vragen over de mentale en fysieke stress waarmee zij te maken hebben, en over het belang van VGW-maatregelen op hun werkplek.</a:t>
            </a:r>
          </a:p>
          <a:p>
            <a:endParaRPr lang="en-GB" dirty="0"/>
          </a:p>
          <a:p>
            <a:r>
              <a:rPr lang="nl-NL"/>
              <a:t>In de enquête werd ook gekeken naar het gebruik van digitale technologie op het werk en het effect daarvan op het welzijn van de werknemers.</a:t>
            </a:r>
          </a:p>
          <a:p>
            <a:endParaRPr lang="en-GB"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12</a:t>
            </a:fld>
            <a:endParaRPr lang="en-GB"/>
          </a:p>
        </p:txBody>
      </p:sp>
    </p:spTree>
    <p:extLst>
      <p:ext uri="{BB962C8B-B14F-4D97-AF65-F5344CB8AC3E}">
        <p14:creationId xmlns:p14="http://schemas.microsoft.com/office/powerpoint/2010/main" val="133275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0652"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Arial" panose="020B0604020202020204" pitchFamily="34" charset="0"/>
                <a:cs typeface="Arial" panose="020B0604020202020204" pitchFamily="34" charset="0"/>
              </a:rPr>
              <a:t>Volgens onderzoek van </a:t>
            </a:r>
            <a:r>
              <a:rPr lang="nl-NL" sz="1200" b="0" dirty="0">
                <a:solidFill>
                  <a:schemeClr val="tx1"/>
                </a:solidFill>
                <a:latin typeface="Arial" panose="020B0604020202020204" pitchFamily="34" charset="0"/>
                <a:cs typeface="Arial" panose="020B0604020202020204" pitchFamily="34" charset="0"/>
              </a:rPr>
              <a:t>EU-OSHA zijn grotere bedrijven meer geneigd AIWM-gerelateerde technologieën toe te passen dan kleinere werkplekken, omdat zij een groot personeelsbestand moeten beheren en vaak ook moeten controleren. </a:t>
            </a:r>
          </a:p>
          <a:p>
            <a:pPr marL="0" marR="0" lvl="0" indent="0" algn="l" defTabSz="970652" rtl="0" eaLnBrk="1" fontAlgn="auto" latinLnBrk="0" hangingPunct="1">
              <a:lnSpc>
                <a:spcPct val="100000"/>
              </a:lnSpc>
              <a:spcBef>
                <a:spcPts val="0"/>
              </a:spcBef>
              <a:spcAft>
                <a:spcPts val="0"/>
              </a:spcAft>
              <a:buClrTx/>
              <a:buSzTx/>
              <a:buFontTx/>
              <a:buNone/>
              <a:tabLst/>
              <a:defRPr/>
            </a:pPr>
            <a:r>
              <a:rPr lang="nl-NL" sz="1200" b="0" dirty="0">
                <a:solidFill>
                  <a:schemeClr val="tx1"/>
                </a:solidFill>
                <a:latin typeface="Arial" panose="020B0604020202020204" pitchFamily="34" charset="0"/>
                <a:cs typeface="Arial" panose="020B0604020202020204" pitchFamily="34" charset="0"/>
              </a:rPr>
              <a:t>AIWM lijkt vaker te worden gebruikt in sectoren waar het werk voor een groot deel bestaat uit handmatige of repetitieve routinetaken. </a:t>
            </a:r>
          </a:p>
          <a:p>
            <a:pPr marL="0" marR="0" lvl="0" indent="0" algn="l" defTabSz="970652" rtl="0" eaLnBrk="1" fontAlgn="auto" latinLnBrk="0" hangingPunct="1">
              <a:lnSpc>
                <a:spcPct val="100000"/>
              </a:lnSpc>
              <a:spcBef>
                <a:spcPts val="0"/>
              </a:spcBef>
              <a:spcAft>
                <a:spcPts val="0"/>
              </a:spcAft>
              <a:buClrTx/>
              <a:buSzTx/>
              <a:buFontTx/>
              <a:buNone/>
              <a:tabLst/>
              <a:defRPr/>
            </a:pPr>
            <a:r>
              <a:rPr lang="nl-NL" sz="1200" b="0" dirty="0">
                <a:solidFill>
                  <a:schemeClr val="tx1"/>
                </a:solidFill>
                <a:latin typeface="Arial" panose="020B0604020202020204" pitchFamily="34" charset="0"/>
                <a:cs typeface="Arial" panose="020B0604020202020204" pitchFamily="34" charset="0"/>
              </a:rPr>
              <a:t>AIWM wordt vaker gebruikt bij arbeiders die veel routinetaken verrichten – bijvoorbeeld op het gebied van vervoer, opslag en fabricage en in de gezondheidszorg en professionele schoonmaak.</a:t>
            </a:r>
          </a:p>
          <a:p>
            <a:pPr marL="0" marR="0" lvl="0" indent="0" algn="l" defTabSz="970652" rtl="0" eaLnBrk="1" fontAlgn="auto" latinLnBrk="0" hangingPunct="1">
              <a:lnSpc>
                <a:spcPct val="100000"/>
              </a:lnSpc>
              <a:spcBef>
                <a:spcPts val="0"/>
              </a:spcBef>
              <a:spcAft>
                <a:spcPts val="0"/>
              </a:spcAft>
              <a:buClrTx/>
              <a:buSzTx/>
              <a:buFontTx/>
              <a:buNone/>
              <a:tabLst/>
              <a:defRPr/>
            </a:pPr>
            <a:r>
              <a:rPr lang="nl-NL" sz="1200" b="0" dirty="0">
                <a:solidFill>
                  <a:schemeClr val="tx1"/>
                </a:solidFill>
                <a:latin typeface="Arial" panose="020B0604020202020204" pitchFamily="34" charset="0"/>
                <a:cs typeface="Arial" panose="020B0604020202020204" pitchFamily="34" charset="0"/>
              </a:rPr>
              <a:t> Bij kantoorwerk, met name werk waarbij meer routinetaken worden uitgevoerd, wordt echter ook AIWM toegepast. Dit geldt bijvoorbeeld voor personen die werkzaam zijn in het bankwezen en bij callcenters en voor telewerkers.</a:t>
            </a:r>
          </a:p>
        </p:txBody>
      </p:sp>
      <p:sp>
        <p:nvSpPr>
          <p:cNvPr id="4" name="Slide Number Placeholder 3"/>
          <p:cNvSpPr>
            <a:spLocks noGrp="1"/>
          </p:cNvSpPr>
          <p:nvPr>
            <p:ph type="sldNum" sz="quarter" idx="10"/>
          </p:nvPr>
        </p:nvSpPr>
        <p:spPr/>
        <p:txBody>
          <a:bodyPr/>
          <a:lstStyle/>
          <a:p>
            <a:fld id="{955349F1-900B-4850-AD35-DCDA59EBF816}" type="slidenum">
              <a:rPr lang="en-GB" smtClean="0"/>
              <a:t>13</a:t>
            </a:fld>
            <a:endParaRPr lang="en-GB"/>
          </a:p>
        </p:txBody>
      </p:sp>
    </p:spTree>
    <p:extLst>
      <p:ext uri="{BB962C8B-B14F-4D97-AF65-F5344CB8AC3E}">
        <p14:creationId xmlns:p14="http://schemas.microsoft.com/office/powerpoint/2010/main" val="417570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nl-NL" dirty="0">
                <a:effectLst/>
              </a:rPr>
              <a:t>Bron:</a:t>
            </a:r>
            <a:r>
              <a:rPr lang="nl-NL" dirty="0"/>
              <a:t> EU-</a:t>
            </a:r>
            <a:r>
              <a:rPr lang="nl-NL" dirty="0" err="1"/>
              <a:t>OSHA</a:t>
            </a:r>
            <a:r>
              <a:rPr lang="nl-NL" dirty="0"/>
              <a:t>, “Derde Europese bedrijvenenquête over nieuwe en opkomende risico’s” (</a:t>
            </a:r>
            <a:r>
              <a:rPr lang="nl-NL" dirty="0" err="1"/>
              <a:t>ESENER</a:t>
            </a:r>
            <a:r>
              <a:rPr lang="nl-NL" dirty="0"/>
              <a:t> 3), 2019. Beschikbaar op: </a:t>
            </a:r>
            <a:r>
              <a:rPr lang="nl-NL" u="sng" dirty="0" err="1"/>
              <a:t>https</a:t>
            </a:r>
            <a:r>
              <a:rPr lang="nl-NL" u="sng" dirty="0"/>
              <a:t>://</a:t>
            </a:r>
            <a:r>
              <a:rPr lang="nl-NL" u="sng" dirty="0" err="1"/>
              <a:t>osha.europa.eu</a:t>
            </a:r>
            <a:r>
              <a:rPr lang="nl-NL" u="sng" dirty="0"/>
              <a:t>/en/</a:t>
            </a:r>
            <a:r>
              <a:rPr lang="nl-NL" u="sng" dirty="0" err="1"/>
              <a:t>publications</a:t>
            </a:r>
            <a:r>
              <a:rPr lang="nl-NL" u="sng" dirty="0"/>
              <a:t>/esener-2019-overview-report-how-european-workplaces-manage-safety-and-health</a:t>
            </a:r>
          </a:p>
          <a:p>
            <a:r>
              <a:rPr lang="nl-NL" dirty="0">
                <a:latin typeface="Arial"/>
                <a:ea typeface="SimSun"/>
                <a:cs typeface="Arial"/>
              </a:rPr>
              <a:t>Gewogen gegevens (weging: </a:t>
            </a:r>
            <a:r>
              <a:rPr lang="nl-NL" dirty="0" err="1">
                <a:latin typeface="Arial"/>
                <a:ea typeface="SimSun"/>
                <a:cs typeface="Arial"/>
              </a:rPr>
              <a:t>estex</a:t>
            </a:r>
            <a:r>
              <a:rPr lang="nl-NL" dirty="0">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Bron:EU-OSHA, “Vinger aan de pols – Veiligheid en gezondheid op het werk na de pandemie”, 2022 (</a:t>
            </a:r>
            <a:r>
              <a:rPr lang="nl-NL">
                <a:hlinkClick r:id="rId3"/>
              </a:rPr>
              <a:t>https://osha.europa.eu/en/facts-and-figures/osh-pulse-occupational-safety-and-health-post-pandemic-workplaces</a:t>
            </a:r>
            <a:r>
              <a:rPr lang="nl-NL"/>
              <a:t>).</a:t>
            </a:r>
          </a:p>
          <a:p>
            <a:endParaRPr lang="en-GB"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15</a:t>
            </a:fld>
            <a:endParaRPr lang="en-GB"/>
          </a:p>
        </p:txBody>
      </p:sp>
    </p:spTree>
    <p:extLst>
      <p:ext uri="{BB962C8B-B14F-4D97-AF65-F5344CB8AC3E}">
        <p14:creationId xmlns:p14="http://schemas.microsoft.com/office/powerpoint/2010/main" val="288869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t>Voortdurend toezicht en voortdurende sturing en controle leiden tot een toename van micromanagement, een bekende risicofactor die bijdraagt tot </a:t>
            </a:r>
            <a:r>
              <a:rPr lang="nl-NL" sz="1200" dirty="0" err="1"/>
              <a:t>werkgerelateerde</a:t>
            </a:r>
            <a:r>
              <a:rPr lang="nl-NL" sz="1200" dirty="0"/>
              <a:t> stress. Toegenomen controle en beoordeling van prestaties worden ook gebruikt om werknemers te sturen en te straffen/disciplineren.</a:t>
            </a:r>
          </a:p>
          <a:p>
            <a:r>
              <a:rPr lang="nl-NL" sz="1200" dirty="0"/>
              <a:t>Volgens ESENER-2019 is bij vestigingen die digitale technologieën gebruiken om de prestaties van werknemers te controleren, de toegenomen arbeidsintensiteit of tijdsdruk het meest besproken effect op de veiligheid en gezondheid van werknemers. Werknemers kunnen hierdoor mogelijk geen (mini-)pauzes nemen wanneer dat nodig is, wat leidt tot stress, vermoeidheid en een verhoogd risico op ongevallen, skeletspierstelselaandoeningen, enz.</a:t>
            </a:r>
          </a:p>
          <a:p>
            <a:r>
              <a:rPr lang="nl-NL" sz="1200" dirty="0"/>
              <a:t>Minder menselijke interacties: leidinggevenden spelen een sleutelrol in het verminderen van stress bij veeleisende functies waarbij werknemers weinig controle over het werk hebben (het Job-</a:t>
            </a:r>
            <a:r>
              <a:rPr lang="nl-NL" sz="1200" dirty="0" err="1"/>
              <a:t>Demand</a:t>
            </a:r>
            <a:r>
              <a:rPr lang="nl-NL" sz="1200" dirty="0"/>
              <a:t>-Control-model van </a:t>
            </a:r>
            <a:r>
              <a:rPr lang="nl-NL" sz="1200" dirty="0" err="1"/>
              <a:t>Karasek</a:t>
            </a:r>
            <a:r>
              <a:rPr lang="nl-NL" sz="1200" dirty="0"/>
              <a:t>).</a:t>
            </a:r>
          </a:p>
          <a:p>
            <a:r>
              <a:rPr lang="nl-NL" sz="1200" dirty="0"/>
              <a:t>Het gebrek aan transparantie over de manier waarop AIWM werkt en wordt gebruikt, leidt tot een onbalans in informatie en macht, wat de participatie van werknemers in de praktijk erg moeilijk maakt. </a:t>
            </a:r>
            <a:r>
              <a:rPr lang="nl-NL" sz="1200" dirty="0" err="1"/>
              <a:t>AIWM</a:t>
            </a:r>
            <a:r>
              <a:rPr lang="nl-NL" sz="1200" dirty="0"/>
              <a:t> moet op een transparante, begrijpelijke en versterkende manier worden ontworpen, uitgevoerd en beheerd om te waarborgen dat werknemers gelijke toegang hebben tot informatie en participatie. </a:t>
            </a:r>
          </a:p>
          <a:p>
            <a:r>
              <a:rPr lang="nl-NL" sz="1200" dirty="0"/>
              <a:t>VGW-uitkomsten in verband met AIWM in de literatuur: stress, vermoeidheid, uitputting, angst, burn-out, skeletspierstelselaandoeningen, cardiovasculaire aandoeningen, urinewegaandoeningen, ongevallen.</a:t>
            </a:r>
          </a:p>
          <a:p>
            <a:endParaRPr lang="en-GB" sz="1200" dirty="0"/>
          </a:p>
          <a:p>
            <a:endParaRPr lang="en-GB" dirty="0"/>
          </a:p>
        </p:txBody>
      </p:sp>
      <p:sp>
        <p:nvSpPr>
          <p:cNvPr id="4" name="Slide Number Placeholder 3"/>
          <p:cNvSpPr>
            <a:spLocks noGrp="1"/>
          </p:cNvSpPr>
          <p:nvPr>
            <p:ph type="sldNum" sz="quarter" idx="10"/>
          </p:nvPr>
        </p:nvSpPr>
        <p:spPr/>
        <p:txBody>
          <a:bodyPr/>
          <a:lstStyle/>
          <a:p>
            <a:fld id="{955349F1-900B-4850-AD35-DCDA59EBF816}" type="slidenum">
              <a:rPr lang="en-GB" smtClean="0"/>
              <a:t>16</a:t>
            </a:fld>
            <a:endParaRPr lang="en-GB"/>
          </a:p>
        </p:txBody>
      </p:sp>
    </p:spTree>
    <p:extLst>
      <p:ext uri="{BB962C8B-B14F-4D97-AF65-F5344CB8AC3E}">
        <p14:creationId xmlns:p14="http://schemas.microsoft.com/office/powerpoint/2010/main" val="303934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41923">
              <a:buFont typeface="Arial" panose="020B0604020202020204" pitchFamily="34" charset="0"/>
              <a:buChar char="•"/>
              <a:defRPr/>
            </a:pPr>
            <a:r>
              <a:rPr lang="nl-NL" sz="1800" dirty="0">
                <a:latin typeface="+mn-lt"/>
                <a:ea typeface="+mn-ea"/>
                <a:cs typeface="+mn-cs"/>
              </a:rPr>
              <a:t>AIWM kan worden gebruikt om risico's te bewaken en (in </a:t>
            </a:r>
            <a:r>
              <a:rPr lang="nl-NL" sz="1800" dirty="0" err="1">
                <a:latin typeface="+mn-lt"/>
                <a:ea typeface="+mn-ea"/>
                <a:cs typeface="+mn-cs"/>
              </a:rPr>
              <a:t>realtime</a:t>
            </a:r>
            <a:r>
              <a:rPr lang="nl-NL" sz="1800" dirty="0">
                <a:latin typeface="+mn-lt"/>
                <a:ea typeface="+mn-ea"/>
                <a:cs typeface="+mn-cs"/>
              </a:rPr>
              <a:t>) waarschuwingen te geven en aanbevelingen te doen over het voorkomen van risico's. </a:t>
            </a:r>
          </a:p>
          <a:p>
            <a:pPr marL="285750" indent="-285750" defTabSz="941923">
              <a:buFont typeface="Arial" panose="020B0604020202020204" pitchFamily="34" charset="0"/>
              <a:buChar char="•"/>
              <a:defRPr/>
            </a:pPr>
            <a:r>
              <a:rPr lang="nl-NL" sz="1800" dirty="0">
                <a:latin typeface="+mn-lt"/>
                <a:ea typeface="+mn-ea"/>
                <a:cs typeface="+mn-cs"/>
              </a:rPr>
              <a:t>AIWM-systemen zouden bijvoorbeeld met behulp van realtimevideo's of een analyse van e-mails of gesproken inhoud hoge werkdruk, het risico op pestgedrag, stress, burn-out, enz. kunnen opsporen.</a:t>
            </a:r>
          </a:p>
          <a:p>
            <a:pPr marL="285750" indent="-285750" defTabSz="941923">
              <a:buFont typeface="Arial" panose="020B0604020202020204" pitchFamily="34" charset="0"/>
              <a:buChar char="•"/>
              <a:defRPr/>
            </a:pPr>
            <a:r>
              <a:rPr lang="nl-NL" sz="1800" dirty="0">
                <a:latin typeface="+mn-lt"/>
                <a:ea typeface="+mn-ea"/>
                <a:cs typeface="+mn-cs"/>
              </a:rPr>
              <a:t>De meeste AIWM-octrooien zijn gericht op het verhogen van de efficiëntie en productiviteit en het verbeteren van de besluitvorming (vaak door middel van controle, beoordeling en evaluatie van werknemers), maar niet op het verbeteren van VGW. De invoering en het gebruik van AIWM-technologieën en het effect ervan op VGW zijn echter niet vooraf bepaald. </a:t>
            </a:r>
          </a:p>
          <a:p>
            <a:pPr marL="285750" indent="-285750" defTabSz="941923">
              <a:buFont typeface="Arial" panose="020B0604020202020204" pitchFamily="34" charset="0"/>
              <a:buChar char="•"/>
              <a:defRPr/>
            </a:pPr>
            <a:r>
              <a:rPr lang="nl-NL" sz="1800" dirty="0">
                <a:latin typeface="+mn-lt"/>
                <a:ea typeface="+mn-ea"/>
                <a:cs typeface="+mn-cs"/>
              </a:rPr>
              <a:t>De bedrijfscultuur en managementbesluiten over AIWM-technologieën kunnen bepalend zijn voor het effect ervan op VGW.</a:t>
            </a:r>
          </a:p>
          <a:p>
            <a:pPr defTabSz="941923">
              <a:defRPr/>
            </a:pPr>
            <a:endParaRPr lang="es-ES" sz="1800" dirty="0"/>
          </a:p>
        </p:txBody>
      </p:sp>
      <p:sp>
        <p:nvSpPr>
          <p:cNvPr id="4" name="Slide Number Placeholder 3"/>
          <p:cNvSpPr>
            <a:spLocks noGrp="1"/>
          </p:cNvSpPr>
          <p:nvPr>
            <p:ph type="sldNum" sz="quarter" idx="10"/>
          </p:nvPr>
        </p:nvSpPr>
        <p:spPr/>
        <p:txBody>
          <a:bodyPr/>
          <a:lstStyle/>
          <a:p>
            <a:fld id="{955349F1-900B-4850-AD35-DCDA59EBF816}" type="slidenum">
              <a:rPr lang="en-GB" smtClean="0"/>
              <a:t>17</a:t>
            </a:fld>
            <a:endParaRPr lang="en-GB"/>
          </a:p>
        </p:txBody>
      </p:sp>
    </p:spTree>
    <p:extLst>
      <p:ext uri="{BB962C8B-B14F-4D97-AF65-F5344CB8AC3E}">
        <p14:creationId xmlns:p14="http://schemas.microsoft.com/office/powerpoint/2010/main" val="122125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Werknemersparticipatie is essentieel in alle stadia, vanaf ontwerp, beoordeling vooraf en implementatie tot risicobeoordeling op de werkplek en </a:t>
            </a:r>
            <a:r>
              <a:rPr lang="nl-NL" sz="1200" u="sng" dirty="0"/>
              <a:t>besluitvorming</a:t>
            </a:r>
            <a:r>
              <a:rPr lang="nl-NL" sz="1200" dirty="0"/>
              <a:t> (werknemers moeten inspraak hebben in AI-gebaseerde beslissingen).</a:t>
            </a:r>
          </a:p>
          <a:p>
            <a:pPr algn="just">
              <a:lnSpc>
                <a:spcPct val="80000"/>
              </a:lnSpc>
              <a:spcBef>
                <a:spcPts val="1000"/>
              </a:spcBef>
            </a:pPr>
            <a:r>
              <a:rPr lang="nl-NL" sz="1200" b="0" dirty="0"/>
              <a:t>Het gebrek aan transparantie over de manier waarop AIWM werkt en wordt gebruikt, leidt tot een onbalans in informatie en macht. Dit maakt werknemersparticipatie in de praktijk erg moeilijk.</a:t>
            </a:r>
          </a:p>
          <a:p>
            <a:pPr algn="just">
              <a:lnSpc>
                <a:spcPct val="80000"/>
              </a:lnSpc>
              <a:spcBef>
                <a:spcPts val="1000"/>
              </a:spcBef>
            </a:pPr>
            <a:r>
              <a:rPr lang="nl-NL" sz="1200" b="0" dirty="0"/>
              <a:t>Wanneer werknemers van elkaar geïsoleerd raken, worden collectieve werknemersvertegenwoordiging en collectieve onderhandelingen/sociale dialoog verhinderd, terwijl deze zaken essentieel zijn voor VGW.</a:t>
            </a:r>
          </a:p>
          <a:p>
            <a:pPr algn="just">
              <a:lnSpc>
                <a:spcPct val="80000"/>
              </a:lnSpc>
              <a:spcBef>
                <a:spcPts val="1000"/>
              </a:spcBef>
            </a:pPr>
            <a:r>
              <a:rPr lang="nl-NL" sz="1200" b="0" dirty="0"/>
              <a:t>AIWM moet op een transparante, begrijpelijke en versterkende manier worden ontworpen, uitgevoerd en beheerd om te waarborgen dat werknemers gelijke toegang hebben tot informatie en participatie.</a:t>
            </a:r>
          </a:p>
          <a:p>
            <a:pPr algn="just">
              <a:lnSpc>
                <a:spcPct val="80000"/>
              </a:lnSpc>
              <a:spcBef>
                <a:spcPts val="1000"/>
              </a:spcBef>
            </a:pPr>
            <a:r>
              <a:rPr lang="nl-NL" sz="1200" b="0" dirty="0"/>
              <a:t>Medezeggenschap bij AIWM moet worden gewaarborgd.</a:t>
            </a:r>
          </a:p>
          <a:p>
            <a:pPr algn="just">
              <a:lnSpc>
                <a:spcPct val="80000"/>
              </a:lnSpc>
              <a:spcBef>
                <a:spcPts val="1000"/>
              </a:spcBef>
            </a:pPr>
            <a:endParaRPr lang="en-GB" sz="1200" b="0" dirty="0"/>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18</a:t>
            </a:fld>
            <a:endParaRPr lang="en-GB"/>
          </a:p>
        </p:txBody>
      </p:sp>
    </p:spTree>
    <p:extLst>
      <p:ext uri="{BB962C8B-B14F-4D97-AF65-F5344CB8AC3E}">
        <p14:creationId xmlns:p14="http://schemas.microsoft.com/office/powerpoint/2010/main" val="28552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Aptos" panose="020B0004020202020204" pitchFamily="34" charset="0"/>
              </a:rPr>
              <a:t>AIWM-systemen verbeteren de voorspelling van de vraag, de planning van ploegendiensten en de toewijzing van taken op basis van de capaciteiten van de werknemers en dragen zo bij aan de veiligheid, de gezondheid en het welzijn van de werknemers. </a:t>
            </a:r>
          </a:p>
          <a:p>
            <a:pPr>
              <a:lnSpc>
                <a:spcPct val="116000"/>
              </a:lnSpc>
              <a:spcBef>
                <a:spcPts val="1200"/>
              </a:spcBef>
              <a:spcAft>
                <a:spcPts val="1200"/>
              </a:spcAft>
            </a:pPr>
            <a:r>
              <a:rPr lang="nl-NL" sz="1800" dirty="0">
                <a:effectLst/>
                <a:latin typeface="Aptos" panose="020B0004020202020204" pitchFamily="34" charset="0"/>
                <a:ea typeface="Aptos" panose="020B0004020202020204" pitchFamily="34" charset="0"/>
                <a:cs typeface="Aptos" panose="020B0004020202020204" pitchFamily="34" charset="0"/>
              </a:rPr>
              <a:t>Een Italiaans bedrijf dat onderdelen voor de automobielindustrie produceert, heeft bijvoorbeeld AIWM ingevoerd bij productie, onderhoud en logistiek, met als resultaat een hogere productiviteit, minder stress en een verbeterde balans tussen werk en privéleven. Het AIWM-systeem ondersteunt geschoolde operators bij het procesbeheer en bij het zich aanpassen aan veranderingen met behulp van realtimegegevens en geautomatiseerde toewijzing van taken.</a:t>
            </a:r>
          </a:p>
          <a:p>
            <a:r>
              <a:rPr lang="nl-NL" sz="1800" dirty="0">
                <a:effectLst/>
                <a:latin typeface="Aptos" panose="020B0004020202020204" pitchFamily="34" charset="0"/>
                <a:ea typeface="Aptos" panose="020B0004020202020204" pitchFamily="34" charset="0"/>
                <a:cs typeface="Aptos" panose="020B0004020202020204" pitchFamily="34" charset="0"/>
              </a:rPr>
              <a:t>Een Belgische autofabrikant heeft met AIWM-systemen zijn assemblagelijn geoptimaliseerd om gezondheids- en veiligheidsrisico’s aan te pakken, met name in de laatste productiefasen waarin onderdelen op pas gelakte autocarrosserieën worden gemonteerd. </a:t>
            </a:r>
          </a:p>
          <a:p>
            <a:r>
              <a:rPr lang="nl-NL" sz="1800" dirty="0">
                <a:effectLst/>
                <a:latin typeface="Aptos" panose="020B0004020202020204" pitchFamily="34" charset="0"/>
                <a:ea typeface="Aptos" panose="020B0004020202020204" pitchFamily="34" charset="0"/>
                <a:cs typeface="Aptos" panose="020B0004020202020204" pitchFamily="34" charset="0"/>
              </a:rPr>
              <a:t>Uitgebreide scholing en controle van gegevens zorgen voor een evenwicht tussen overwegingen op het gebied van efficiëntie, kwaliteit van het werk en VGW, en dat komt de werknemers en teamleiders ten goede.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Aptos" panose="020B0004020202020204" pitchFamily="34" charset="0"/>
              </a:rPr>
              <a:t>Deze praktijkvoorbeelden bevestigen dat werknemersparticipatie, een gedegen VGW-beleid en VGW-beheersysteem in de organisatie en transparantie over de verzameling en het gebruik van gegevens belangrijke succesfactoren zijn voor een veilig en gezond gebruik van AIWM-systemen.</a:t>
            </a:r>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19</a:t>
            </a:fld>
            <a:endParaRPr lang="en-GB"/>
          </a:p>
        </p:txBody>
      </p:sp>
    </p:spTree>
    <p:extLst>
      <p:ext uri="{BB962C8B-B14F-4D97-AF65-F5344CB8AC3E}">
        <p14:creationId xmlns:p14="http://schemas.microsoft.com/office/powerpoint/2010/main" val="316781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20</a:t>
            </a:fld>
            <a:endParaRPr lang="en-GB"/>
          </a:p>
        </p:txBody>
      </p:sp>
    </p:spTree>
    <p:extLst>
      <p:ext uri="{BB962C8B-B14F-4D97-AF65-F5344CB8AC3E}">
        <p14:creationId xmlns:p14="http://schemas.microsoft.com/office/powerpoint/2010/main" val="140198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21</a:t>
            </a:fld>
            <a:endParaRPr lang="en-GB"/>
          </a:p>
        </p:txBody>
      </p:sp>
    </p:spTree>
    <p:extLst>
      <p:ext uri="{BB962C8B-B14F-4D97-AF65-F5344CB8AC3E}">
        <p14:creationId xmlns:p14="http://schemas.microsoft.com/office/powerpoint/2010/main" val="311264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Richtlijn 89/391/EEG – de kaderrichtlijn: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1"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“De werkgever is verplicht te zorgen voor de veiligheid en de gezondheid van de werknemers inzake alle met het werk verbonden aspecten.”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Ondersteund door meer specifieke richtlijnen over werkuitrusting, beeldschermapparatuur, specifieke omgevingsfactoren op het werk, specifieke gevaren, specifieke werknemersgroepen.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dirty="0">
              <a:ln>
                <a:noFill/>
              </a:ln>
              <a:solidFill>
                <a:srgbClr val="003399"/>
              </a:solidFill>
              <a:effectLst/>
              <a:uLnTx/>
              <a:uFillTx/>
              <a:latin typeface="Verdana" panose="020B0604030504040204" pitchFamily="34"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AI-wetgeving – aspecten die relevant zijn voor AIWM en VGW: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Veilige inzet van AI-systemen, waarbij sommige verboden worden en andere worden aangemerkt als “hoog risico” waarvoor meer waarborgen vereist zijn voor het ontwerp, de ontwikkeling en het gebruik ervan.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De voorgestelde lijst van systemen met een “hoog risico” omvat AI-systemen die worden gebruikt voor de werving of selectie van werknemers en AI-systemen die worden gebruikt voor het nemen van besluiten over de bevordering en beëindiging van </a:t>
            </a:r>
            <a:r>
              <a:rPr kumimoji="0" lang="nl-NL" sz="1200" b="0" i="0" u="none" strike="noStrike" cap="none" normalizeH="0" baseline="0" dirty="0" err="1">
                <a:ln>
                  <a:noFill/>
                </a:ln>
                <a:solidFill>
                  <a:srgbClr val="003399"/>
                </a:solidFill>
                <a:effectLst/>
                <a:uLnTx/>
                <a:uFillTx/>
                <a:latin typeface="Verdana" panose="020B0604030504040204" pitchFamily="34" charset="0"/>
                <a:ea typeface="Verdana" panose="020B0604030504040204" pitchFamily="34" charset="0"/>
                <a:cs typeface="+mj-cs"/>
              </a:rPr>
              <a:t>arbeidsgerelateerde</a:t>
            </a: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contractuele betrekkingen, voor het toewijzen van taken en voor de controle en beoordeling van de prestaties en het gedrag van werknemers.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Voorstel tot naleving van dwingende eisen voor AI-systemen met een hoog risico, bijvoorbeeld het opzetten en in stand houden van risicobeheersystemen gedurende de hele levenscyclus van AI-systemen, training van deze systemen onder menselijk toezicht.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dirty="0">
              <a:ln>
                <a:noFill/>
              </a:ln>
              <a:solidFill>
                <a:srgbClr val="003399"/>
              </a:solidFill>
              <a:effectLst/>
              <a:uLnTx/>
              <a:uFillTx/>
              <a:latin typeface="Verdana" panose="020B0604030504040204" pitchFamily="34"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Richtlijn betreffende de verbetering van de arbeidsomstandigheden van personen die via digitale arbeidsplatformen werken: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Werknemers kunnen niet worden ontslagen op basis van een besluit dat door een algoritme is genomen (menselijk toezicht)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De gegevens van werknemers moeten beter worden beschermd (bepaalde soorten persoonsgegevens worden niet verzameld)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dirty="0">
              <a:ln>
                <a:noFill/>
              </a:ln>
              <a:solidFill>
                <a:srgbClr val="003399"/>
              </a:solidFill>
              <a:effectLst/>
              <a:uLnTx/>
              <a:uFillTx/>
              <a:latin typeface="Verdana" panose="020B0604030504040204" pitchFamily="34"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Algemene verordening gegevensbescherming (AVG):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Bevat uitgebreide bepalingen om te voorkomen dat organisaties misbruik maken van privégegevens. In artikel 22 staat dat moet worden voorkomen dat betrokkene wordt onderworpen aan “een</a:t>
            </a:r>
            <a:r>
              <a:rPr kumimoji="0" lang="nl-NL" sz="1200" b="0" i="0"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a:t>
            </a:r>
            <a:r>
              <a:rPr kumimoji="0" lang="nl-NL" sz="1200" b="0" i="0" u="sng"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uitsluitend op geautomatiseerde verwerking</a:t>
            </a: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waaronder </a:t>
            </a:r>
            <a:r>
              <a:rPr kumimoji="0" lang="nl-NL" sz="1200" b="0" i="0" u="sng"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profilering</a:t>
            </a: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a:t>
            </a:r>
            <a:r>
              <a:rPr kumimoji="0" lang="nl-NL" sz="1200" b="0" i="0" u="sng"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gebaseerd besluit</a:t>
            </a:r>
            <a:r>
              <a:rPr kumimoji="0" lang="nl-NL" sz="1200" b="0" i="0" u="none"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 waaraan voor hem rechtsgevolgen zijn verbonden of dat hem </a:t>
            </a:r>
            <a:r>
              <a:rPr kumimoji="0" lang="nl-NL" sz="1200" b="0" i="0" u="sng"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anderszins in aanmerkelijke mate treft</a:t>
            </a:r>
            <a:r>
              <a:rPr kumimoji="0" lang="nl-NL" sz="1200" b="0" i="0" strike="noStrike" cap="none" normalizeH="0" baseline="0" dirty="0">
                <a:ln>
                  <a:noFill/>
                </a:ln>
                <a:solidFill>
                  <a:srgbClr val="003399"/>
                </a:solidFill>
                <a:effectLst/>
                <a:uLnTx/>
                <a:uFillTx/>
                <a:latin typeface="Verdana" panose="020B0604030504040204" pitchFamily="34" charset="0"/>
                <a:ea typeface="Verdana" panose="020B0604030504040204" pitchFamily="34" charset="0"/>
                <a:cs typeface="+mj-cs"/>
              </a:rPr>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61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70163-7946-3717-BBCE-502D77186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56DB9-B763-73CA-D760-E4A10B695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83417-0A26-AE22-AF2A-34113B7CC2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81859F-8697-D8F7-CCD2-670AF4B5F5D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22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0E711-7EB1-7896-52C6-87E7689F7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D8237-C31E-2A18-30DB-A94C54986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44080-22F2-4201-0482-E0CCCDA2BD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39BE47-9768-FE7F-083F-0828D3A335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87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F75F8-A175-DA4A-4FDE-1FA358E54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AFF80-1769-0FE2-8417-A62CF38B2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77CB8-60C7-9B97-6A4D-9F5DC2FC0C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63173E-2C5A-E39C-6BD5-91D689A7C7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926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11B5-CAB1-16A2-F4C2-3B0F0A03C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E78F5-73FD-E8E5-CAE2-29DF8C486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426BE-ED06-2E5C-9AE2-E53C7F07D9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27C663-9788-4E29-7F63-FDFEBAA676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235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5BBF8-BECD-7376-336E-7FCEB9B43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3DD57-83CA-AB06-85CC-4752B1A5D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1359B-3D8D-332B-0E99-A45ED8183E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63DB3D-E343-7C5D-5883-7B8877DBA3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349F1-900B-4850-AD35-DCDA59EBF8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652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0652" rtl="0" eaLnBrk="1" fontAlgn="auto" latinLnBrk="0" hangingPunct="1">
              <a:lnSpc>
                <a:spcPct val="100000"/>
              </a:lnSpc>
              <a:spcBef>
                <a:spcPts val="0"/>
              </a:spcBef>
              <a:spcAft>
                <a:spcPts val="0"/>
              </a:spcAft>
              <a:buClrTx/>
              <a:buSzTx/>
              <a:buFontTx/>
              <a:buNone/>
              <a:tabLst/>
              <a:defRPr/>
            </a:pPr>
            <a:r>
              <a:rPr lang="nl-NL" dirty="0">
                <a:solidFill>
                  <a:schemeClr val="tx1"/>
                </a:solidFill>
              </a:rPr>
              <a:t>Gezien de evoluerende aard van AI-systemen moet de risicobeoordeling op de werkplek dynamisch zijn.</a:t>
            </a:r>
          </a:p>
          <a:p>
            <a:pPr marL="0" marR="0" lvl="0" indent="0" algn="l" defTabSz="970652" rtl="0" eaLnBrk="1" fontAlgn="auto" latinLnBrk="0" hangingPunct="1">
              <a:lnSpc>
                <a:spcPct val="100000"/>
              </a:lnSpc>
              <a:spcBef>
                <a:spcPts val="0"/>
              </a:spcBef>
              <a:spcAft>
                <a:spcPts val="0"/>
              </a:spcAft>
              <a:buClrTx/>
              <a:buSzTx/>
              <a:buFontTx/>
              <a:buNone/>
              <a:tabLst/>
              <a:defRPr/>
            </a:pPr>
            <a:r>
              <a:rPr lang="nl-NL" dirty="0">
                <a:solidFill>
                  <a:schemeClr val="tx1"/>
                </a:solidFill>
              </a:rPr>
              <a:t>AIWM moet op een transparante, begrijpelijke en versterkende manier worden ontworpen, uitgevoerd en beheerd om te waarborgen dat werknemers gelijke toegang hebben tot informatie en participatie.</a:t>
            </a:r>
          </a:p>
          <a:p>
            <a:pPr marL="0" marR="0" lvl="0" indent="0" algn="l" defTabSz="970652" rtl="0" eaLnBrk="1" fontAlgn="auto" latinLnBrk="0" hangingPunct="1">
              <a:lnSpc>
                <a:spcPct val="100000"/>
              </a:lnSpc>
              <a:spcBef>
                <a:spcPts val="0"/>
              </a:spcBef>
              <a:spcAft>
                <a:spcPts val="0"/>
              </a:spcAft>
              <a:buClrTx/>
              <a:buSzTx/>
              <a:buFontTx/>
              <a:buNone/>
              <a:tabLst/>
              <a:defRPr/>
            </a:pPr>
            <a:r>
              <a:rPr lang="nl-NL" dirty="0">
                <a:solidFill>
                  <a:schemeClr val="tx1"/>
                </a:solidFill>
              </a:rPr>
              <a:t>De gegevensverzameling moet worden afgewogen tegen het recht op privacy en het recht op veiligheid en gezondheid.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F59C5-5936-4949-8E77-5197DDFA0B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590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D1725-20D8-470E-9E4C-7C859C871E69}" type="slidenum">
              <a:rPr lang="en-GB" smtClean="0"/>
              <a:t>29</a:t>
            </a:fld>
            <a:endParaRPr lang="en-GB"/>
          </a:p>
        </p:txBody>
      </p:sp>
    </p:spTree>
    <p:extLst>
      <p:ext uri="{BB962C8B-B14F-4D97-AF65-F5344CB8AC3E}">
        <p14:creationId xmlns:p14="http://schemas.microsoft.com/office/powerpoint/2010/main" val="686739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5D1725-20D8-470E-9E4C-7C859C871E69}" type="slidenum">
              <a:rPr lang="en-GB" smtClean="0"/>
              <a:t>30</a:t>
            </a:fld>
            <a:endParaRPr lang="en-GB"/>
          </a:p>
        </p:txBody>
      </p:sp>
    </p:spTree>
    <p:extLst>
      <p:ext uri="{BB962C8B-B14F-4D97-AF65-F5344CB8AC3E}">
        <p14:creationId xmlns:p14="http://schemas.microsoft.com/office/powerpoint/2010/main" val="4364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tx1"/>
                </a:solidFill>
                <a:effectLst/>
                <a:latin typeface="+mn-lt"/>
                <a:ea typeface="+mn-ea"/>
                <a:cs typeface="+mn-cs"/>
              </a:rPr>
              <a:t>De campagne “Veilig en gezond werk in het digitale tijdperk” is ingedeeld in vijf prioriteitsgebieden waaraan verspreid over de gehele looptijd van de campagne bijzondere aandacht wordt besteed via speciale communicatie- en promotiepakketten. Bij elk gebied wordt gekeken naar een specifiek onderwerp met betrekking tot VGW en digitalisering. Om de dynamiek van de campagne te behouden, wordt elke drie tot vier maanden een reeks materialen vrijgegeven, waaronder rapporten, informatiebladen, </a:t>
            </a:r>
            <a:r>
              <a:rPr lang="nl-NL" sz="1200" i="1" dirty="0" err="1">
                <a:solidFill>
                  <a:schemeClr val="tx1"/>
                </a:solidFill>
                <a:effectLst/>
                <a:latin typeface="+mn-lt"/>
                <a:ea typeface="+mn-ea"/>
                <a:cs typeface="+mn-cs"/>
              </a:rPr>
              <a:t>infographics</a:t>
            </a:r>
            <a:r>
              <a:rPr lang="nl-NL" sz="1200" i="1" dirty="0">
                <a:solidFill>
                  <a:schemeClr val="tx1"/>
                </a:solidFill>
                <a:effectLst/>
                <a:latin typeface="+mn-lt"/>
                <a:ea typeface="+mn-ea"/>
                <a:cs typeface="+mn-cs"/>
              </a:rPr>
              <a:t> en casestudy’s.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tx1"/>
                </a:solidFill>
                <a:effectLst/>
                <a:latin typeface="+mn-lt"/>
                <a:ea typeface="+mn-ea"/>
                <a:cs typeface="+mn-cs"/>
              </a:rPr>
              <a:t>Een andere prioriteit van de campagne voor 2023-2025 is aandacht te besteden aan het effect van digitalisering op de diversiteit van het personeelsbestand en op groepen kwetsbare werknemers, en aan de genderdimensie. De nadruk zal ook liggen op personeel dat is aangesteld in het kader van flexibele werkregelingen, buiten de gebouwen van de werkgever werkt, veel onderweg is of klanten bezoekt, of in gedecentraliseerde gebouwen werkt (bv. werknemers op afstand, platformwerkers).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dirty="0"/>
              <a:t>Digitaal</a:t>
            </a:r>
            <a:r>
              <a:rPr lang="nl-NL" sz="1400" b="1" baseline="0" dirty="0"/>
              <a:t> platformwerk:</a:t>
            </a:r>
            <a:r>
              <a:rPr lang="nl-NL" sz="1400" dirty="0"/>
              <a:t> </a:t>
            </a:r>
            <a:r>
              <a:rPr lang="nl-NL" sz="1400" dirty="0">
                <a:solidFill>
                  <a:schemeClr val="tx1"/>
                </a:solidFill>
                <a:effectLst/>
                <a:latin typeface="+mn-lt"/>
                <a:ea typeface="+mn-ea"/>
                <a:cs typeface="+mn-cs"/>
              </a:rPr>
              <a:t>betaald werk dat wordt geleverd via, op of door middel van bemiddeling door een onlineplatform</a:t>
            </a:r>
          </a:p>
          <a:p>
            <a:r>
              <a:rPr lang="nl-NL" sz="1400" b="1" baseline="0" dirty="0"/>
              <a:t>Automatisering van taken: </a:t>
            </a:r>
            <a:r>
              <a:rPr lang="nl-NL" sz="1400" dirty="0">
                <a:solidFill>
                  <a:schemeClr val="tx1"/>
                </a:solidFill>
                <a:effectLst/>
                <a:latin typeface="+mn-lt"/>
                <a:ea typeface="+mn-ea"/>
                <a:cs typeface="+mn-cs"/>
              </a:rPr>
              <a:t>op artificiële intelligentie (AI) gebaseerde  ‘belichaamde’ (robotica) of ‘niet-belichaamde’ systemen (slimme toepassingen), die in staat zijn om – met een zekere mate van autonomie – fysieke of cognitieve taken uit te voeren en specifieke doelen te bereiken</a:t>
            </a:r>
          </a:p>
          <a:p>
            <a:r>
              <a:rPr lang="nl-NL" sz="1400" b="1" dirty="0"/>
              <a:t>Werk op afstand en hybride werk: </a:t>
            </a:r>
            <a:r>
              <a:rPr lang="nl-NL" sz="1400" dirty="0">
                <a:solidFill>
                  <a:schemeClr val="tx1"/>
                </a:solidFill>
                <a:effectLst/>
                <a:latin typeface="+mn-lt"/>
                <a:ea typeface="+mn-ea"/>
                <a:cs typeface="+mn-cs"/>
              </a:rPr>
              <a:t>elke werkregeling waarbij gebruik wordt gemaakt van digitale technologie (bv. pc’s, smartphones, laptops, softwarepakketten en internet) om vanuit huis of – in algemenere zin – buiten het bedrijf of op een vaste locatie te werken. </a:t>
            </a:r>
          </a:p>
          <a:p>
            <a:r>
              <a:rPr lang="nl-NL" sz="1400" b="1" baseline="0" dirty="0"/>
              <a:t>Werknemersbeheer middel van AI: </a:t>
            </a:r>
            <a:r>
              <a:rPr lang="nl-NL" sz="1400" dirty="0">
                <a:solidFill>
                  <a:schemeClr val="tx1"/>
                </a:solidFill>
                <a:effectLst/>
                <a:latin typeface="+mn-lt"/>
                <a:ea typeface="+mn-ea"/>
                <a:cs typeface="+mn-cs"/>
              </a:rPr>
              <a:t>beheersystemen en instrumenten voor het verzamelen van realtimegegevens over het gedrag van werknemers uit verschillende bronnen met als doel het management te informeren en geautomatiseerde of </a:t>
            </a:r>
            <a:r>
              <a:rPr lang="nl-NL" sz="1400" dirty="0" err="1">
                <a:solidFill>
                  <a:schemeClr val="tx1"/>
                </a:solidFill>
                <a:effectLst/>
                <a:latin typeface="+mn-lt"/>
                <a:ea typeface="+mn-ea"/>
                <a:cs typeface="+mn-cs"/>
              </a:rPr>
              <a:t>semigeautomatiseerde</a:t>
            </a:r>
            <a:r>
              <a:rPr lang="nl-NL" sz="1400" dirty="0">
                <a:solidFill>
                  <a:schemeClr val="tx1"/>
                </a:solidFill>
                <a:effectLst/>
                <a:latin typeface="+mn-lt"/>
                <a:ea typeface="+mn-ea"/>
                <a:cs typeface="+mn-cs"/>
              </a:rPr>
              <a:t> beslissingen op basis van algoritmen of meer geavanceerde vormen van AI</a:t>
            </a:r>
            <a:r>
              <a:rPr lang="nl-NL" sz="1400" dirty="0"/>
              <a:t> te ondersteunen</a:t>
            </a:r>
          </a:p>
          <a:p>
            <a:r>
              <a:rPr lang="nl-NL" sz="1400" b="1" dirty="0"/>
              <a:t>Slimme digitale systemen: </a:t>
            </a:r>
            <a:r>
              <a:rPr lang="nl-NL" sz="1400" dirty="0">
                <a:solidFill>
                  <a:schemeClr val="tx1"/>
                </a:solidFill>
                <a:effectLst/>
                <a:latin typeface="+mn-lt"/>
                <a:ea typeface="+mn-ea"/>
                <a:cs typeface="+mn-cs"/>
              </a:rPr>
              <a:t>intelligente toepassingen met behulp van AI, draagbare apparatuur, draadloze hogesnelheidsnetwerken, in combinatie met sensortechnologieën (bv. </a:t>
            </a:r>
            <a:r>
              <a:rPr lang="nl-NL" sz="1400" baseline="0" dirty="0">
                <a:solidFill>
                  <a:schemeClr val="tx1"/>
                </a:solidFill>
                <a:effectLst/>
                <a:latin typeface="+mn-lt"/>
                <a:ea typeface="+mn-ea"/>
                <a:cs typeface="+mn-cs"/>
              </a:rPr>
              <a:t>wearables)</a:t>
            </a:r>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2A11F-3A83-5DA8-31D6-C17A7554F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9AB64-8B82-F5E0-1172-D283B469F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2E2F4-C0EE-0597-1E40-35F51A58E2A0}"/>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DD36410C-3897-F384-2883-8925332F3AE3}"/>
              </a:ext>
            </a:extLst>
          </p:cNvPr>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418263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378936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a:ea typeface="Calibri" panose="020F0502020204030204" pitchFamily="34" charset="0"/>
              </a:rPr>
              <a:t>Werknemersbeheersystemen verzamelen met behulp van een grote verscheidenheid aan digitale technologieën, vaak in realtime, gegevens van de werkplek, werknemers en het werk dat zij doen</a:t>
            </a:r>
            <a:r>
              <a:rPr lang="nl-NL"/>
              <a:t>. De gegevens worden vervolgens verwerkt door algoritmen of AI, </a:t>
            </a:r>
            <a:r>
              <a:rPr lang="nl-NL">
                <a:latin typeface="Arial" panose="020B0604020202020204" pitchFamily="34" charset="0"/>
                <a:cs typeface="Arial" panose="020B0604020202020204" pitchFamily="34" charset="0"/>
              </a:rPr>
              <a:t>die opmerkelijke conclusies trekken die het mogelijk maken aanbevelingen en voorspellingen te doen en beslissingen te nemen over het beheer van werknemers. Deze worden vervolgens ingevoerd in andere digitale systemen (geautomatiseerd besluitvormingsproces – onderworpen aan regelgeving) of gecommuniceerd naar menselijke actoren (semi-geautomatiseerd besluitvormingsproces) - </a:t>
            </a:r>
            <a:r>
              <a:rPr lang="nl-NL"/>
              <a:t>zoals HR-managers, werkgevers, lijnmanagers, soms werknemers - </a:t>
            </a:r>
            <a:r>
              <a:rPr lang="nl-NL">
                <a:latin typeface="Arial" panose="020B0604020202020204" pitchFamily="34" charset="0"/>
                <a:ea typeface="Calibri" panose="020F0502020204030204" pitchFamily="34" charset="0"/>
                <a:cs typeface="Arial" panose="020B0604020202020204" pitchFamily="34" charset="0"/>
              </a:rPr>
              <a:t>die daar bij het beheer van werknemers op inspelen met als doel de organisatie van het werk, de productiviteit, het HR-beheer, de prestaties en de motivatie van werknemers en mogelijk de veiligheid, de gezondheid en het welzijn van werknemers te verbeteren.</a:t>
            </a:r>
            <a:r>
              <a:rPr lang="nl-NL" i="1">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99"/>
              </a:solidFill>
            </a:endParaRPr>
          </a:p>
          <a:p>
            <a:endParaRPr lang="en-GB" dirty="0"/>
          </a:p>
        </p:txBody>
      </p:sp>
      <p:sp>
        <p:nvSpPr>
          <p:cNvPr id="4" name="Slide Number Placeholder 3"/>
          <p:cNvSpPr>
            <a:spLocks noGrp="1"/>
          </p:cNvSpPr>
          <p:nvPr>
            <p:ph type="sldNum" sz="quarter" idx="5"/>
          </p:nvPr>
        </p:nvSpPr>
        <p:spPr/>
        <p:txBody>
          <a:bodyPr/>
          <a:lstStyle/>
          <a:p>
            <a:fld id="{0E5D1725-20D8-470E-9E4C-7C859C871E69}" type="slidenum">
              <a:rPr lang="en-GB" smtClean="0"/>
              <a:t>10</a:t>
            </a:fld>
            <a:endParaRPr lang="en-GB"/>
          </a:p>
        </p:txBody>
      </p:sp>
    </p:spTree>
    <p:extLst>
      <p:ext uri="{BB962C8B-B14F-4D97-AF65-F5344CB8AC3E}">
        <p14:creationId xmlns:p14="http://schemas.microsoft.com/office/powerpoint/2010/main" val="264347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dirty="0">
                <a:cs typeface="Arial" panose="020B0604020202020204" pitchFamily="34" charset="0"/>
              </a:rPr>
              <a:t>Voorbeeld 1: Het AI-instrument meet hoe snel werknemers hun taken voltooien en stelt manieren voor om de uitvoering ervan te versnellen.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cs typeface="Arial" panose="020B0604020202020204" pitchFamily="34" charset="0"/>
              </a:rPr>
              <a:t>Voorbeeld 2: Het AI-instrument voorspelt de vraag vanuit de klant op basis van de weersvoorspelling. Het geeft aanbevelingen over het aantal werknemers waaruit de ploeg moet bestaan en wie er voor een bepaalde taak moet worden ingepland op basis van vaardigheden en ervaring.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955349F1-900B-4850-AD35-DCDA59EBF816}" type="slidenum">
              <a:rPr lang="en-GB" smtClean="0"/>
              <a:t>11</a:t>
            </a:fld>
            <a:endParaRPr lang="en-GB"/>
          </a:p>
        </p:txBody>
      </p:sp>
    </p:spTree>
    <p:extLst>
      <p:ext uri="{BB962C8B-B14F-4D97-AF65-F5344CB8AC3E}">
        <p14:creationId xmlns:p14="http://schemas.microsoft.com/office/powerpoint/2010/main" val="15362487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nl-NL" sz="675"/>
              <a:t>Veilig en gezond aan ’t werk, dat raakt iedereen. Goed voor jou en voor de zaak.</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55F02D31-B2F5-4C9B-A994-F8B47B8490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417162"/>
            <a:ext cx="1176562" cy="300849"/>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F67322FF-2E36-47C1-9ACA-43907C7129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45441" y="4178067"/>
            <a:ext cx="650959" cy="53120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nl-NL" sz="675"/>
              <a:t>Veilig en gezond aan ’t werk, dat raakt iedereen. Goed voor jou en voor de zaak.</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nl-NL">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nl-NL">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nl-NL">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nl-NL">
                <a:solidFill>
                  <a:schemeClr val="tx2"/>
                </a:solidFill>
                <a:ea typeface="+mj-ea"/>
                <a:cs typeface="Trebuchet MS"/>
              </a:rPr>
              <a:t>Europees Agentschap voor veiligheid en gezondheid op het werk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nl-NL">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nl-NL" sz="2400" b="1">
                <a:solidFill>
                  <a:schemeClr val="tx2"/>
                </a:solidFill>
                <a:ea typeface="+mj-ea"/>
              </a:rPr>
              <a:t>HARTELIJK DANK!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‹nr.›</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nl-NL"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18F651D6-E9BD-47D8-A971-5849E93F4C4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701855"/>
            <a:ext cx="1176562" cy="300849"/>
          </a:xfrm>
          <a:prstGeom prst="rect">
            <a:avLst/>
          </a:prstGeom>
        </p:spPr>
      </p:pic>
      <p:pic>
        <p:nvPicPr>
          <p:cNvPr id="15" name="Picture 14" descr="A blue and white logo with a person in the middle&#10;&#10;Description automatically generated">
            <a:extLst>
              <a:ext uri="{FF2B5EF4-FFF2-40B4-BE49-F238E27FC236}">
                <a16:creationId xmlns:a16="http://schemas.microsoft.com/office/drawing/2014/main" id="{1355D11B-FE62-4798-9B91-7C17019C612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86424" y="4496778"/>
            <a:ext cx="609976" cy="497757"/>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305_606E9B9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osha.europa.eu/en/publications-priority-area/ai-and-worker-management"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6.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nl/about-topic/priority-area/smart-digital-systems" TargetMode="External"/><Relationship Id="rId7" Type="http://schemas.openxmlformats.org/officeDocument/2006/relationships/hyperlink" Target="https://healthy-workplaces.osha.europa.eu/nl/about-topic/priority-area/digital-platform-work" TargetMode="External"/><Relationship Id="rId12" Type="http://schemas.openxmlformats.org/officeDocument/2006/relationships/image" Target="../media/image15.png"/><Relationship Id="rId17" Type="http://schemas.openxmlformats.org/officeDocument/2006/relationships/hyperlink" Target="https://healthy-workplaces.osha.europa.eu/nl/about-topic/priority-area/remote-and-hybrid-work" TargetMode="External"/><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4.png"/><Relationship Id="rId5" Type="http://schemas.openxmlformats.org/officeDocument/2006/relationships/hyperlink" Target="https://healthy-workplaces.osha.europa.eu/nl/about-topic/priority-area/worker-management-through-ai" TargetMode="External"/><Relationship Id="rId15" Type="http://schemas.openxmlformats.org/officeDocument/2006/relationships/image" Target="../media/image18.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nl/about-topic/priority-area/automation-tasks" TargetMode="Externa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322A-7F26-05F2-C825-292D127F3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0073F-9B53-DBA5-A1DD-FF246E68F4E5}"/>
              </a:ext>
            </a:extLst>
          </p:cNvPr>
          <p:cNvSpPr>
            <a:spLocks noGrp="1"/>
          </p:cNvSpPr>
          <p:nvPr>
            <p:ph type="title"/>
          </p:nvPr>
        </p:nvSpPr>
        <p:spPr>
          <a:xfrm>
            <a:off x="450000" y="2673000"/>
            <a:ext cx="7646400" cy="1107996"/>
          </a:xfrm>
        </p:spPr>
        <p:txBody>
          <a:bodyPr>
            <a:spAutoFit/>
          </a:bodyPr>
          <a:lstStyle/>
          <a:p>
            <a:r>
              <a:rPr lang="nl-NL" sz="2400" dirty="0"/>
              <a:t>Campagne “Een gezonde werkplek 2023-25”</a:t>
            </a:r>
            <a:br>
              <a:rPr lang="nl-NL" sz="2400" dirty="0"/>
            </a:br>
            <a:r>
              <a:rPr lang="nl-NL" sz="2400" dirty="0"/>
              <a:t>Veilig en gezond werken in een digitale samenleving</a:t>
            </a:r>
            <a:br>
              <a:rPr lang="nl-NL" sz="2400" dirty="0"/>
            </a:br>
            <a:endParaRPr lang="nl-NL" sz="2400" dirty="0"/>
          </a:p>
        </p:txBody>
      </p:sp>
      <p:sp>
        <p:nvSpPr>
          <p:cNvPr id="3" name="Subtitle 2">
            <a:extLst>
              <a:ext uri="{FF2B5EF4-FFF2-40B4-BE49-F238E27FC236}">
                <a16:creationId xmlns:a16="http://schemas.microsoft.com/office/drawing/2014/main" id="{B19CD37E-271B-AD0F-D9F4-5FAABCD42726}"/>
              </a:ext>
            </a:extLst>
          </p:cNvPr>
          <p:cNvSpPr>
            <a:spLocks noGrp="1"/>
          </p:cNvSpPr>
          <p:nvPr>
            <p:ph type="subTitle" idx="10"/>
          </p:nvPr>
        </p:nvSpPr>
        <p:spPr>
          <a:xfrm>
            <a:off x="450000" y="3469500"/>
            <a:ext cx="7646400" cy="959237"/>
          </a:xfrm>
        </p:spPr>
        <p:txBody>
          <a:bodyPr>
            <a:spAutoFit/>
          </a:bodyPr>
          <a:lstStyle/>
          <a:p>
            <a:r>
              <a:rPr lang="nl-NL" dirty="0"/>
              <a:t>Zorgen voor doeltreffende preventie in de digitale werkwereld</a:t>
            </a:r>
          </a:p>
          <a:p>
            <a:endParaRPr lang="nl-NL" dirty="0"/>
          </a:p>
          <a:p>
            <a:r>
              <a:rPr lang="nl-BE" dirty="0"/>
              <a:t>“AI en welzijn op het werk”: Frank Dehasque – Adviseur Europese zaken – Focal point manager EU-OSHA – FOD Werkgelegenheid, Arbeid en Sociaal Overleg</a:t>
            </a:r>
            <a:endParaRPr lang="nl-NL" dirty="0"/>
          </a:p>
        </p:txBody>
      </p:sp>
    </p:spTree>
    <p:extLst>
      <p:ext uri="{BB962C8B-B14F-4D97-AF65-F5344CB8AC3E}">
        <p14:creationId xmlns:p14="http://schemas.microsoft.com/office/powerpoint/2010/main" val="322263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AF5D-78E6-417D-97E0-E08045A3AE2B}"/>
              </a:ext>
            </a:extLst>
          </p:cNvPr>
          <p:cNvSpPr>
            <a:spLocks noGrp="1"/>
          </p:cNvSpPr>
          <p:nvPr>
            <p:ph type="title"/>
          </p:nvPr>
        </p:nvSpPr>
        <p:spPr>
          <a:xfrm>
            <a:off x="450001" y="118545"/>
            <a:ext cx="7559873" cy="400110"/>
          </a:xfrm>
        </p:spPr>
        <p:txBody>
          <a:bodyPr>
            <a:spAutoFit/>
          </a:bodyPr>
          <a:lstStyle/>
          <a:p>
            <a:r>
              <a:rPr lang="nl-NL" sz="2000" dirty="0"/>
              <a:t>Definities</a:t>
            </a:r>
          </a:p>
        </p:txBody>
      </p:sp>
      <p:sp>
        <p:nvSpPr>
          <p:cNvPr id="3" name="Content Placeholder 2">
            <a:extLst>
              <a:ext uri="{FF2B5EF4-FFF2-40B4-BE49-F238E27FC236}">
                <a16:creationId xmlns:a16="http://schemas.microsoft.com/office/drawing/2014/main" id="{DD311BF3-4B0B-435A-98FC-2D3E1668AED5}"/>
              </a:ext>
            </a:extLst>
          </p:cNvPr>
          <p:cNvSpPr>
            <a:spLocks noGrp="1"/>
          </p:cNvSpPr>
          <p:nvPr>
            <p:ph sz="half" idx="1"/>
          </p:nvPr>
        </p:nvSpPr>
        <p:spPr>
          <a:xfrm>
            <a:off x="1844418" y="1131590"/>
            <a:ext cx="6544006" cy="3871316"/>
          </a:xfrm>
        </p:spPr>
        <p:txBody>
          <a:bodyPr wrap="square">
            <a:spAutoFit/>
          </a:bodyPr>
          <a:lstStyle/>
          <a:p>
            <a:pPr>
              <a:spcBef>
                <a:spcPts val="1200"/>
              </a:spcBef>
            </a:pPr>
            <a:r>
              <a:rPr lang="nl-NL" sz="1800" dirty="0">
                <a:solidFill>
                  <a:srgbClr val="899E00"/>
                </a:solidFill>
                <a:ea typeface="MS Mincho" panose="02020609040205080304" pitchFamily="49" charset="-128"/>
                <a:cs typeface="Arial" panose="020B0604020202020204" pitchFamily="34" charset="0"/>
              </a:rPr>
              <a:t>Algoritmisch/op AI gebaseerd werknemersbeheer </a:t>
            </a:r>
            <a:br>
              <a:rPr lang="nl-NL" sz="1800" dirty="0">
                <a:solidFill>
                  <a:srgbClr val="899E00"/>
                </a:solidFill>
                <a:ea typeface="MS Mincho" panose="02020609040205080304" pitchFamily="49" charset="-128"/>
                <a:cs typeface="Arial" panose="020B0604020202020204" pitchFamily="34" charset="0"/>
              </a:rPr>
            </a:br>
            <a:r>
              <a:rPr lang="nl-NL" sz="1800" dirty="0">
                <a:solidFill>
                  <a:srgbClr val="899E00"/>
                </a:solidFill>
                <a:ea typeface="MS Mincho" panose="02020609040205080304" pitchFamily="49" charset="-128"/>
                <a:cs typeface="Arial" panose="020B0604020202020204" pitchFamily="34" charset="0"/>
              </a:rPr>
              <a:t>(AI-based worker management, AIWM):</a:t>
            </a:r>
            <a:r>
              <a:rPr lang="nl-NL" sz="1800" b="0" dirty="0">
                <a:solidFill>
                  <a:schemeClr val="accent1"/>
                </a:solidFill>
              </a:rPr>
              <a:t> digitaal systeem dat werkgerelateerde gegevens verzamelt, ook over werknemers, om geautomatiseerde/semi-geautomatiseerde beslissingen te nemen door gebruik te maken van algoritmen/AI.</a:t>
            </a:r>
          </a:p>
          <a:p>
            <a:pPr>
              <a:lnSpc>
                <a:spcPct val="90000"/>
              </a:lnSpc>
              <a:spcBef>
                <a:spcPts val="1200"/>
              </a:spcBef>
            </a:pPr>
            <a:r>
              <a:rPr lang="nl-NL" sz="1800" dirty="0">
                <a:solidFill>
                  <a:srgbClr val="899E00"/>
                </a:solidFill>
                <a:ea typeface="MS Mincho" panose="02020609040205080304" pitchFamily="49" charset="-128"/>
                <a:cs typeface="Arial" panose="020B0604020202020204" pitchFamily="34" charset="0"/>
              </a:rPr>
              <a:t>Geautomatiseerde besluitvorming:</a:t>
            </a:r>
            <a:r>
              <a:rPr lang="nl-NL" sz="1800" b="0" dirty="0"/>
              <a:t> (afhankelijk van wettelijke bepalingen) AIWM-systemen beslissen autonoom. </a:t>
            </a:r>
          </a:p>
          <a:p>
            <a:pPr>
              <a:lnSpc>
                <a:spcPct val="90000"/>
              </a:lnSpc>
              <a:spcBef>
                <a:spcPts val="1200"/>
              </a:spcBef>
            </a:pPr>
            <a:r>
              <a:rPr lang="nl-NL" sz="1800" dirty="0">
                <a:solidFill>
                  <a:srgbClr val="899E00"/>
                </a:solidFill>
                <a:ea typeface="MS Mincho" panose="02020609040205080304" pitchFamily="49" charset="-128"/>
                <a:cs typeface="Arial" panose="020B0604020202020204" pitchFamily="34" charset="0"/>
              </a:rPr>
              <a:t>Semi-geautomatiseerde systemen:</a:t>
            </a:r>
            <a:r>
              <a:rPr lang="nl-NL" sz="1800" b="0" dirty="0"/>
              <a:t> verstrekken informatie en aanbevelingen aan werkgevers, leidinggevenden en HR-managers en soms aan werknemers met het oog op het nemen van beslissingen.</a:t>
            </a:r>
          </a:p>
          <a:p>
            <a:pPr marL="0" indent="0">
              <a:lnSpc>
                <a:spcPct val="90000"/>
              </a:lnSpc>
              <a:buNone/>
            </a:pPr>
            <a:endParaRPr lang="en-GB" sz="1800" dirty="0"/>
          </a:p>
        </p:txBody>
      </p:sp>
      <p:pic>
        <p:nvPicPr>
          <p:cNvPr id="4" name="Picture 3" descr="A green outline of a file&#10;&#10;Description automatically generated">
            <a:extLst>
              <a:ext uri="{FF2B5EF4-FFF2-40B4-BE49-F238E27FC236}">
                <a16:creationId xmlns:a16="http://schemas.microsoft.com/office/drawing/2014/main" id="{152803AB-13CC-837E-DB1E-48D81F2DA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34426"/>
            <a:ext cx="1319636" cy="1319636"/>
          </a:xfrm>
          <a:prstGeom prst="rect">
            <a:avLst/>
          </a:prstGeom>
          <a:ln>
            <a:solidFill>
              <a:srgbClr val="899E00"/>
            </a:solidFill>
          </a:ln>
        </p:spPr>
      </p:pic>
    </p:spTree>
    <p:extLst>
      <p:ext uri="{BB962C8B-B14F-4D97-AF65-F5344CB8AC3E}">
        <p14:creationId xmlns:p14="http://schemas.microsoft.com/office/powerpoint/2010/main" val="421914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59582"/>
            <a:ext cx="4608512" cy="2862322"/>
          </a:xfrm>
        </p:spPr>
        <p:txBody>
          <a:bodyPr>
            <a:spAutoFit/>
          </a:bodyPr>
          <a:lstStyle/>
          <a:p>
            <a:pPr>
              <a:spcBef>
                <a:spcPts val="900"/>
              </a:spcBef>
            </a:pPr>
            <a:r>
              <a:rPr lang="nl-NL" sz="2000" dirty="0">
                <a:solidFill>
                  <a:srgbClr val="899E00"/>
                </a:solidFill>
                <a:ea typeface="Calibri" panose="020F0502020204030204" pitchFamily="34" charset="0"/>
                <a:cs typeface="Arial" panose="020B0604020202020204" pitchFamily="34" charset="0"/>
              </a:rPr>
              <a:t>Zorgen voor een optimale </a:t>
            </a:r>
            <a:r>
              <a:rPr lang="nl-NL" sz="2000" dirty="0">
                <a:solidFill>
                  <a:srgbClr val="899E00"/>
                </a:solidFill>
                <a:cs typeface="Arial" panose="020B0604020202020204" pitchFamily="34" charset="0"/>
              </a:rPr>
              <a:t>ploeg </a:t>
            </a:r>
            <a:r>
              <a:rPr lang="nl-NL" sz="2000" dirty="0">
                <a:solidFill>
                  <a:srgbClr val="899E00"/>
                </a:solidFill>
                <a:ea typeface="Calibri" panose="020F0502020204030204" pitchFamily="34" charset="0"/>
                <a:cs typeface="Arial" panose="020B0604020202020204" pitchFamily="34" charset="0"/>
              </a:rPr>
              <a:t>bezetting </a:t>
            </a:r>
            <a:r>
              <a:rPr lang="nl-NL" sz="2000" b="0" dirty="0">
                <a:ea typeface="Calibri" panose="020F0502020204030204" pitchFamily="34" charset="0"/>
                <a:cs typeface="Arial" panose="020B0604020202020204" pitchFamily="34" charset="0"/>
              </a:rPr>
              <a:t>door </a:t>
            </a:r>
            <a:r>
              <a:rPr lang="nl-NL" sz="2000" b="0" dirty="0">
                <a:cs typeface="Arial" panose="020B0604020202020204" pitchFamily="34" charset="0"/>
              </a:rPr>
              <a:t>automatisch taken </a:t>
            </a:r>
            <a:r>
              <a:rPr lang="nl-NL" sz="2000" b="0" dirty="0">
                <a:ea typeface="Calibri" panose="020F0502020204030204" pitchFamily="34" charset="0"/>
                <a:cs typeface="Arial" panose="020B0604020202020204" pitchFamily="34" charset="0"/>
              </a:rPr>
              <a:t>en werkschema's aan specifieke werknemers toe te wijzen. </a:t>
            </a:r>
          </a:p>
          <a:p>
            <a:pPr>
              <a:spcBef>
                <a:spcPts val="2400"/>
              </a:spcBef>
            </a:pPr>
            <a:r>
              <a:rPr lang="nl-NL" sz="2000" dirty="0">
                <a:solidFill>
                  <a:srgbClr val="899E00"/>
                </a:solidFill>
                <a:cs typeface="Arial" panose="020B0604020202020204" pitchFamily="34" charset="0"/>
              </a:rPr>
              <a:t>De prestaties en productiviteit van werknemers beoordelen</a:t>
            </a:r>
            <a:r>
              <a:rPr lang="nl-NL" sz="2000" b="0" dirty="0">
                <a:cs typeface="Arial" panose="020B0604020202020204" pitchFamily="34" charset="0"/>
              </a:rPr>
              <a:t> en aanbevelingen doen over hoe deze kunnen worden verbeterd. </a:t>
            </a:r>
          </a:p>
        </p:txBody>
      </p:sp>
      <p:sp>
        <p:nvSpPr>
          <p:cNvPr id="7" name="Title 2"/>
          <p:cNvSpPr txBox="1">
            <a:spLocks/>
          </p:cNvSpPr>
          <p:nvPr/>
        </p:nvSpPr>
        <p:spPr>
          <a:xfrm>
            <a:off x="467544" y="195486"/>
            <a:ext cx="8208912"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b="1" dirty="0">
                <a:solidFill>
                  <a:schemeClr val="tx2"/>
                </a:solidFill>
                <a:ea typeface="Verdana" panose="020B0604030504040204" pitchFamily="34" charset="0"/>
              </a:rPr>
              <a:t>Voorbeelden van het gebruik van </a:t>
            </a:r>
            <a:r>
              <a:rPr lang="nl-NL" sz="2000" b="1" dirty="0" err="1">
                <a:solidFill>
                  <a:schemeClr val="tx2"/>
                </a:solidFill>
                <a:ea typeface="Verdana" panose="020B0604030504040204" pitchFamily="34" charset="0"/>
              </a:rPr>
              <a:t>AIWM</a:t>
            </a:r>
            <a:endParaRPr lang="nl-NL" sz="2000" b="1" dirty="0">
              <a:solidFill>
                <a:schemeClr val="tx2"/>
              </a:solidFill>
              <a:ea typeface="Verdana" panose="020B0604030504040204" pitchFamily="34" charset="0"/>
            </a:endParaRPr>
          </a:p>
        </p:txBody>
      </p:sp>
      <p:sp>
        <p:nvSpPr>
          <p:cNvPr id="6" name="Rectangle 5">
            <a:extLst>
              <a:ext uri="{FF2B5EF4-FFF2-40B4-BE49-F238E27FC236}">
                <a16:creationId xmlns:a16="http://schemas.microsoft.com/office/drawing/2014/main" id="{77D8212C-7E23-F5B3-8269-3F6AD143E3A8}"/>
              </a:ext>
            </a:extLst>
          </p:cNvPr>
          <p:cNvSpPr/>
          <p:nvPr/>
        </p:nvSpPr>
        <p:spPr>
          <a:xfrm>
            <a:off x="5508103" y="658738"/>
            <a:ext cx="3510347" cy="4421388"/>
          </a:xfrm>
          <a:custGeom>
            <a:avLst/>
            <a:gdLst>
              <a:gd name="connsiteX0" fmla="*/ 0 w 3600400"/>
              <a:gd name="connsiteY0" fmla="*/ 0 h 4464496"/>
              <a:gd name="connsiteX1" fmla="*/ 3600400 w 3600400"/>
              <a:gd name="connsiteY1" fmla="*/ 0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301462"/>
              <a:gd name="connsiteY0" fmla="*/ 315108 h 4779604"/>
              <a:gd name="connsiteX1" fmla="*/ 2897015 w 3301462"/>
              <a:gd name="connsiteY1" fmla="*/ 332692 h 4779604"/>
              <a:gd name="connsiteX2" fmla="*/ 3301462 w 3301462"/>
              <a:gd name="connsiteY2" fmla="*/ 4762019 h 4779604"/>
              <a:gd name="connsiteX3" fmla="*/ 0 w 3301462"/>
              <a:gd name="connsiteY3" fmla="*/ 4779604 h 4779604"/>
              <a:gd name="connsiteX4" fmla="*/ 0 w 3301462"/>
              <a:gd name="connsiteY4" fmla="*/ 315108 h 4779604"/>
              <a:gd name="connsiteX0" fmla="*/ 0 w 3511679"/>
              <a:gd name="connsiteY0" fmla="*/ 315108 h 4779604"/>
              <a:gd name="connsiteX1" fmla="*/ 2897015 w 3511679"/>
              <a:gd name="connsiteY1" fmla="*/ 332692 h 4779604"/>
              <a:gd name="connsiteX2" fmla="*/ 3301462 w 3511679"/>
              <a:gd name="connsiteY2" fmla="*/ 4762019 h 4779604"/>
              <a:gd name="connsiteX3" fmla="*/ 0 w 3511679"/>
              <a:gd name="connsiteY3" fmla="*/ 4779604 h 4779604"/>
              <a:gd name="connsiteX4" fmla="*/ 0 w 3511679"/>
              <a:gd name="connsiteY4" fmla="*/ 315108 h 4779604"/>
              <a:gd name="connsiteX0" fmla="*/ 0 w 3503242"/>
              <a:gd name="connsiteY0" fmla="*/ 56591 h 4521087"/>
              <a:gd name="connsiteX1" fmla="*/ 2897015 w 3503242"/>
              <a:gd name="connsiteY1" fmla="*/ 74175 h 4521087"/>
              <a:gd name="connsiteX2" fmla="*/ 2994058 w 3503242"/>
              <a:gd name="connsiteY2" fmla="*/ 1011672 h 4521087"/>
              <a:gd name="connsiteX3" fmla="*/ 3301462 w 3503242"/>
              <a:gd name="connsiteY3" fmla="*/ 4503502 h 4521087"/>
              <a:gd name="connsiteX4" fmla="*/ 0 w 3503242"/>
              <a:gd name="connsiteY4" fmla="*/ 4521087 h 4521087"/>
              <a:gd name="connsiteX5" fmla="*/ 0 w 3503242"/>
              <a:gd name="connsiteY5" fmla="*/ 56591 h 4521087"/>
              <a:gd name="connsiteX0" fmla="*/ 0 w 3445180"/>
              <a:gd name="connsiteY0" fmla="*/ 56591 h 4521087"/>
              <a:gd name="connsiteX1" fmla="*/ 2897015 w 3445180"/>
              <a:gd name="connsiteY1" fmla="*/ 74175 h 4521087"/>
              <a:gd name="connsiteX2" fmla="*/ 2994058 w 3445180"/>
              <a:gd name="connsiteY2" fmla="*/ 1011672 h 4521087"/>
              <a:gd name="connsiteX3" fmla="*/ 3231124 w 3445180"/>
              <a:gd name="connsiteY3" fmla="*/ 4521087 h 4521087"/>
              <a:gd name="connsiteX4" fmla="*/ 0 w 3445180"/>
              <a:gd name="connsiteY4" fmla="*/ 4521087 h 4521087"/>
              <a:gd name="connsiteX5" fmla="*/ 0 w 3445180"/>
              <a:gd name="connsiteY5" fmla="*/ 56591 h 4521087"/>
              <a:gd name="connsiteX0" fmla="*/ 0 w 3479573"/>
              <a:gd name="connsiteY0" fmla="*/ 56591 h 4521087"/>
              <a:gd name="connsiteX1" fmla="*/ 2897015 w 3479573"/>
              <a:gd name="connsiteY1" fmla="*/ 74175 h 4521087"/>
              <a:gd name="connsiteX2" fmla="*/ 2994058 w 3479573"/>
              <a:gd name="connsiteY2" fmla="*/ 1011672 h 4521087"/>
              <a:gd name="connsiteX3" fmla="*/ 3231124 w 3479573"/>
              <a:gd name="connsiteY3" fmla="*/ 4521087 h 4521087"/>
              <a:gd name="connsiteX4" fmla="*/ 0 w 3479573"/>
              <a:gd name="connsiteY4" fmla="*/ 4521087 h 4521087"/>
              <a:gd name="connsiteX5" fmla="*/ 0 w 3479573"/>
              <a:gd name="connsiteY5" fmla="*/ 56591 h 4521087"/>
              <a:gd name="connsiteX0" fmla="*/ 0 w 3472995"/>
              <a:gd name="connsiteY0" fmla="*/ 58539 h 4523035"/>
              <a:gd name="connsiteX1" fmla="*/ 2897015 w 3472995"/>
              <a:gd name="connsiteY1" fmla="*/ 76123 h 4523035"/>
              <a:gd name="connsiteX2" fmla="*/ 2958889 w 3472995"/>
              <a:gd name="connsiteY2" fmla="*/ 1039997 h 4523035"/>
              <a:gd name="connsiteX3" fmla="*/ 3231124 w 3472995"/>
              <a:gd name="connsiteY3" fmla="*/ 4523035 h 4523035"/>
              <a:gd name="connsiteX4" fmla="*/ 0 w 3472995"/>
              <a:gd name="connsiteY4" fmla="*/ 4523035 h 4523035"/>
              <a:gd name="connsiteX5" fmla="*/ 0 w 3472995"/>
              <a:gd name="connsiteY5" fmla="*/ 58539 h 4523035"/>
              <a:gd name="connsiteX0" fmla="*/ 0 w 3472995"/>
              <a:gd name="connsiteY0" fmla="*/ 91718 h 4556214"/>
              <a:gd name="connsiteX1" fmla="*/ 2861845 w 3472995"/>
              <a:gd name="connsiteY1" fmla="*/ 65341 h 4556214"/>
              <a:gd name="connsiteX2" fmla="*/ 2958889 w 3472995"/>
              <a:gd name="connsiteY2" fmla="*/ 1073176 h 4556214"/>
              <a:gd name="connsiteX3" fmla="*/ 3231124 w 3472995"/>
              <a:gd name="connsiteY3" fmla="*/ 4556214 h 4556214"/>
              <a:gd name="connsiteX4" fmla="*/ 0 w 3472995"/>
              <a:gd name="connsiteY4" fmla="*/ 4556214 h 4556214"/>
              <a:gd name="connsiteX5" fmla="*/ 0 w 3472995"/>
              <a:gd name="connsiteY5" fmla="*/ 91718 h 4556214"/>
              <a:gd name="connsiteX0" fmla="*/ 0 w 3472995"/>
              <a:gd name="connsiteY0" fmla="*/ 26377 h 4490873"/>
              <a:gd name="connsiteX1" fmla="*/ 2861845 w 3472995"/>
              <a:gd name="connsiteY1" fmla="*/ 0 h 4490873"/>
              <a:gd name="connsiteX2" fmla="*/ 2958889 w 3472995"/>
              <a:gd name="connsiteY2" fmla="*/ 1007835 h 4490873"/>
              <a:gd name="connsiteX3" fmla="*/ 3231124 w 3472995"/>
              <a:gd name="connsiteY3" fmla="*/ 4490873 h 4490873"/>
              <a:gd name="connsiteX4" fmla="*/ 0 w 3472995"/>
              <a:gd name="connsiteY4" fmla="*/ 4490873 h 4490873"/>
              <a:gd name="connsiteX5" fmla="*/ 0 w 3472995"/>
              <a:gd name="connsiteY5" fmla="*/ 26377 h 4490873"/>
              <a:gd name="connsiteX0" fmla="*/ 0 w 3509197"/>
              <a:gd name="connsiteY0" fmla="*/ 26377 h 4517250"/>
              <a:gd name="connsiteX1" fmla="*/ 2861845 w 3509197"/>
              <a:gd name="connsiteY1" fmla="*/ 0 h 4517250"/>
              <a:gd name="connsiteX2" fmla="*/ 2958889 w 3509197"/>
              <a:gd name="connsiteY2" fmla="*/ 1007835 h 4517250"/>
              <a:gd name="connsiteX3" fmla="*/ 3275085 w 3509197"/>
              <a:gd name="connsiteY3" fmla="*/ 4517250 h 4517250"/>
              <a:gd name="connsiteX4" fmla="*/ 0 w 3509197"/>
              <a:gd name="connsiteY4" fmla="*/ 4490873 h 4517250"/>
              <a:gd name="connsiteX5" fmla="*/ 0 w 3509197"/>
              <a:gd name="connsiteY5" fmla="*/ 26377 h 4517250"/>
              <a:gd name="connsiteX0" fmla="*/ 0 w 3524437"/>
              <a:gd name="connsiteY0" fmla="*/ 130204 h 4575508"/>
              <a:gd name="connsiteX1" fmla="*/ 2877085 w 3524437"/>
              <a:gd name="connsiteY1" fmla="*/ 58258 h 4575508"/>
              <a:gd name="connsiteX2" fmla="*/ 2974129 w 3524437"/>
              <a:gd name="connsiteY2" fmla="*/ 1066093 h 4575508"/>
              <a:gd name="connsiteX3" fmla="*/ 3290325 w 3524437"/>
              <a:gd name="connsiteY3" fmla="*/ 4575508 h 4575508"/>
              <a:gd name="connsiteX4" fmla="*/ 15240 w 3524437"/>
              <a:gd name="connsiteY4" fmla="*/ 4549131 h 4575508"/>
              <a:gd name="connsiteX5" fmla="*/ 0 w 3524437"/>
              <a:gd name="connsiteY5" fmla="*/ 130204 h 4575508"/>
              <a:gd name="connsiteX0" fmla="*/ 0 w 3524437"/>
              <a:gd name="connsiteY0" fmla="*/ 52199 h 4497503"/>
              <a:gd name="connsiteX1" fmla="*/ 3113305 w 3524437"/>
              <a:gd name="connsiteY1" fmla="*/ 86579 h 4497503"/>
              <a:gd name="connsiteX2" fmla="*/ 2974129 w 3524437"/>
              <a:gd name="connsiteY2" fmla="*/ 988088 h 4497503"/>
              <a:gd name="connsiteX3" fmla="*/ 3290325 w 3524437"/>
              <a:gd name="connsiteY3" fmla="*/ 4497503 h 4497503"/>
              <a:gd name="connsiteX4" fmla="*/ 15240 w 3524437"/>
              <a:gd name="connsiteY4" fmla="*/ 4471126 h 4497503"/>
              <a:gd name="connsiteX5" fmla="*/ 0 w 3524437"/>
              <a:gd name="connsiteY5" fmla="*/ 52199 h 4497503"/>
              <a:gd name="connsiteX0" fmla="*/ 0 w 3524437"/>
              <a:gd name="connsiteY0" fmla="*/ 9703 h 4455007"/>
              <a:gd name="connsiteX1" fmla="*/ 3113305 w 3524437"/>
              <a:gd name="connsiteY1" fmla="*/ 44083 h 4455007"/>
              <a:gd name="connsiteX2" fmla="*/ 2974129 w 3524437"/>
              <a:gd name="connsiteY2" fmla="*/ 945592 h 4455007"/>
              <a:gd name="connsiteX3" fmla="*/ 3290325 w 3524437"/>
              <a:gd name="connsiteY3" fmla="*/ 4455007 h 4455007"/>
              <a:gd name="connsiteX4" fmla="*/ 15240 w 3524437"/>
              <a:gd name="connsiteY4" fmla="*/ 4428630 h 4455007"/>
              <a:gd name="connsiteX5" fmla="*/ 0 w 3524437"/>
              <a:gd name="connsiteY5" fmla="*/ 9703 h 4455007"/>
              <a:gd name="connsiteX0" fmla="*/ 0 w 3528410"/>
              <a:gd name="connsiteY0" fmla="*/ 53269 h 4498573"/>
              <a:gd name="connsiteX1" fmla="*/ 3113305 w 3528410"/>
              <a:gd name="connsiteY1" fmla="*/ 87649 h 4498573"/>
              <a:gd name="connsiteX2" fmla="*/ 2996989 w 3528410"/>
              <a:gd name="connsiteY2" fmla="*/ 1004348 h 4498573"/>
              <a:gd name="connsiteX3" fmla="*/ 3290325 w 3528410"/>
              <a:gd name="connsiteY3" fmla="*/ 4498573 h 4498573"/>
              <a:gd name="connsiteX4" fmla="*/ 15240 w 3528410"/>
              <a:gd name="connsiteY4" fmla="*/ 4472196 h 4498573"/>
              <a:gd name="connsiteX5" fmla="*/ 0 w 3528410"/>
              <a:gd name="connsiteY5" fmla="*/ 53269 h 4498573"/>
              <a:gd name="connsiteX0" fmla="*/ 0 w 3535792"/>
              <a:gd name="connsiteY0" fmla="*/ 53269 h 4498573"/>
              <a:gd name="connsiteX1" fmla="*/ 3113305 w 3535792"/>
              <a:gd name="connsiteY1" fmla="*/ 87649 h 4498573"/>
              <a:gd name="connsiteX2" fmla="*/ 2996989 w 3535792"/>
              <a:gd name="connsiteY2" fmla="*/ 1004348 h 4498573"/>
              <a:gd name="connsiteX3" fmla="*/ 3290325 w 3535792"/>
              <a:gd name="connsiteY3" fmla="*/ 4498573 h 4498573"/>
              <a:gd name="connsiteX4" fmla="*/ 15240 w 3535792"/>
              <a:gd name="connsiteY4" fmla="*/ 4472196 h 4498573"/>
              <a:gd name="connsiteX5" fmla="*/ 0 w 3535792"/>
              <a:gd name="connsiteY5" fmla="*/ 53269 h 4498573"/>
              <a:gd name="connsiteX0" fmla="*/ 0 w 3535792"/>
              <a:gd name="connsiteY0" fmla="*/ 5714 h 4451018"/>
              <a:gd name="connsiteX1" fmla="*/ 3113305 w 3535792"/>
              <a:gd name="connsiteY1" fmla="*/ 40094 h 4451018"/>
              <a:gd name="connsiteX2" fmla="*/ 2996989 w 3535792"/>
              <a:gd name="connsiteY2" fmla="*/ 956793 h 4451018"/>
              <a:gd name="connsiteX3" fmla="*/ 3290325 w 3535792"/>
              <a:gd name="connsiteY3" fmla="*/ 4451018 h 4451018"/>
              <a:gd name="connsiteX4" fmla="*/ 15240 w 3535792"/>
              <a:gd name="connsiteY4" fmla="*/ 4424641 h 4451018"/>
              <a:gd name="connsiteX5" fmla="*/ 0 w 3535792"/>
              <a:gd name="connsiteY5" fmla="*/ 5714 h 4451018"/>
              <a:gd name="connsiteX0" fmla="*/ 0 w 3535792"/>
              <a:gd name="connsiteY0" fmla="*/ 7856 h 4453160"/>
              <a:gd name="connsiteX1" fmla="*/ 3113305 w 3535792"/>
              <a:gd name="connsiteY1" fmla="*/ 42236 h 4453160"/>
              <a:gd name="connsiteX2" fmla="*/ 2996989 w 3535792"/>
              <a:gd name="connsiteY2" fmla="*/ 958935 h 4453160"/>
              <a:gd name="connsiteX3" fmla="*/ 3290325 w 3535792"/>
              <a:gd name="connsiteY3" fmla="*/ 4453160 h 4453160"/>
              <a:gd name="connsiteX4" fmla="*/ 15240 w 3535792"/>
              <a:gd name="connsiteY4" fmla="*/ 4426783 h 4453160"/>
              <a:gd name="connsiteX5" fmla="*/ 0 w 3535792"/>
              <a:gd name="connsiteY5" fmla="*/ 7856 h 4453160"/>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27819 h 4454196"/>
              <a:gd name="connsiteX5" fmla="*/ 0 w 3535792"/>
              <a:gd name="connsiteY5" fmla="*/ 8892 h 4454196"/>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13580 h 4454196"/>
              <a:gd name="connsiteX5" fmla="*/ 0 w 3535792"/>
              <a:gd name="connsiteY5" fmla="*/ 8892 h 4454196"/>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413580 h 4430462"/>
              <a:gd name="connsiteX5" fmla="*/ 0 w 3522561"/>
              <a:gd name="connsiteY5" fmla="*/ 8892 h 4430462"/>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399341 h 4430462"/>
              <a:gd name="connsiteX5" fmla="*/ 0 w 3522561"/>
              <a:gd name="connsiteY5" fmla="*/ 8892 h 4430462"/>
              <a:gd name="connsiteX0" fmla="*/ 0 w 3510347"/>
              <a:gd name="connsiteY0" fmla="*/ 8892 h 4406728"/>
              <a:gd name="connsiteX1" fmla="*/ 3113305 w 3510347"/>
              <a:gd name="connsiteY1" fmla="*/ 43272 h 4406728"/>
              <a:gd name="connsiteX2" fmla="*/ 2996989 w 3510347"/>
              <a:gd name="connsiteY2" fmla="*/ 959971 h 4406728"/>
              <a:gd name="connsiteX3" fmla="*/ 3276038 w 3510347"/>
              <a:gd name="connsiteY3" fmla="*/ 4406728 h 4406728"/>
              <a:gd name="connsiteX4" fmla="*/ 15240 w 3510347"/>
              <a:gd name="connsiteY4" fmla="*/ 4399341 h 4406728"/>
              <a:gd name="connsiteX5" fmla="*/ 0 w 3510347"/>
              <a:gd name="connsiteY5" fmla="*/ 8892 h 44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347" h="4406728">
                <a:moveTo>
                  <a:pt x="0" y="8892"/>
                </a:moveTo>
                <a:cubicBezTo>
                  <a:pt x="959028" y="-15090"/>
                  <a:pt x="2895747" y="13869"/>
                  <a:pt x="3113305" y="43272"/>
                </a:cubicBezTo>
                <a:cubicBezTo>
                  <a:pt x="3330863" y="72675"/>
                  <a:pt x="2969867" y="232728"/>
                  <a:pt x="2996989" y="959971"/>
                </a:cubicBezTo>
                <a:cubicBezTo>
                  <a:pt x="3024111" y="1687214"/>
                  <a:pt x="3924516" y="2860533"/>
                  <a:pt x="3276038" y="4406728"/>
                </a:cubicBezTo>
                <a:lnTo>
                  <a:pt x="15240" y="4399341"/>
                </a:lnTo>
                <a:lnTo>
                  <a:pt x="0" y="8892"/>
                </a:lnTo>
                <a:close/>
              </a:path>
            </a:pathLst>
          </a:custGeom>
          <a:blipFill dpi="0" rotWithShape="1">
            <a:blip r:embed="rId3" cstate="print">
              <a:extLst>
                <a:ext uri="{28A0092B-C50C-407E-A947-70E740481C1C}">
                  <a14:useLocalDpi xmlns:a14="http://schemas.microsoft.com/office/drawing/2010/main" val="0"/>
                </a:ext>
              </a:extLst>
            </a:blip>
            <a:srcRect/>
            <a:stretch>
              <a:fillRect l="-71819" t="664" r="-21281" b="-33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BFA5FFD-4A0D-517A-126E-C899D00F31A7}"/>
              </a:ext>
            </a:extLst>
          </p:cNvPr>
          <p:cNvSpPr txBox="1"/>
          <p:nvPr/>
        </p:nvSpPr>
        <p:spPr>
          <a:xfrm rot="16200000">
            <a:off x="4468698" y="3847609"/>
            <a:ext cx="2304256" cy="200055"/>
          </a:xfrm>
          <a:prstGeom prst="rect">
            <a:avLst/>
          </a:prstGeom>
          <a:noFill/>
        </p:spPr>
        <p:txBody>
          <a:bodyPr wrap="square" rtlCol="0">
            <a:spAutoFit/>
          </a:bodyPr>
          <a:lstStyle/>
          <a:p>
            <a:r>
              <a:rPr lang="nl-NL" sz="700"/>
              <a:t>© iStockphoto / zoranm</a:t>
            </a:r>
          </a:p>
        </p:txBody>
      </p:sp>
    </p:spTree>
    <p:extLst>
      <p:ext uri="{BB962C8B-B14F-4D97-AF65-F5344CB8AC3E}">
        <p14:creationId xmlns:p14="http://schemas.microsoft.com/office/powerpoint/2010/main" val="407005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051D-DB8E-48C5-944F-067F88DC7208}"/>
              </a:ext>
            </a:extLst>
          </p:cNvPr>
          <p:cNvSpPr>
            <a:spLocks noGrp="1"/>
          </p:cNvSpPr>
          <p:nvPr>
            <p:ph type="title"/>
          </p:nvPr>
        </p:nvSpPr>
        <p:spPr>
          <a:xfrm>
            <a:off x="323528" y="155416"/>
            <a:ext cx="8154447" cy="400110"/>
          </a:xfrm>
        </p:spPr>
        <p:txBody>
          <a:bodyPr>
            <a:spAutoFit/>
          </a:bodyPr>
          <a:lstStyle/>
          <a:p>
            <a:r>
              <a:rPr lang="nl-NL" sz="2000" dirty="0"/>
              <a:t>Feiten en cijfers – gebruik van digitale technologieën</a:t>
            </a:r>
          </a:p>
        </p:txBody>
      </p:sp>
      <p:sp>
        <p:nvSpPr>
          <p:cNvPr id="3" name="Content Placeholder 2">
            <a:extLst>
              <a:ext uri="{FF2B5EF4-FFF2-40B4-BE49-F238E27FC236}">
                <a16:creationId xmlns:a16="http://schemas.microsoft.com/office/drawing/2014/main" id="{32649AD3-9714-B417-F098-C2603937F3A0}"/>
              </a:ext>
            </a:extLst>
          </p:cNvPr>
          <p:cNvSpPr>
            <a:spLocks noGrp="1"/>
          </p:cNvSpPr>
          <p:nvPr>
            <p:ph sz="half" idx="1"/>
          </p:nvPr>
        </p:nvSpPr>
        <p:spPr>
          <a:xfrm>
            <a:off x="666024" y="987574"/>
            <a:ext cx="7650392" cy="3323987"/>
          </a:xfrm>
        </p:spPr>
        <p:txBody>
          <a:bodyPr>
            <a:spAutoFit/>
          </a:bodyPr>
          <a:lstStyle/>
          <a:p>
            <a:pPr marL="0" indent="0">
              <a:buNone/>
            </a:pPr>
            <a:r>
              <a:rPr lang="nl-NL" sz="2000" b="0" dirty="0">
                <a:solidFill>
                  <a:srgbClr val="899E00"/>
                </a:solidFill>
              </a:rPr>
              <a:t>Werknemers melden dat hun organisatie digitale technologieën gebruikt om:</a:t>
            </a:r>
          </a:p>
          <a:p>
            <a:pPr>
              <a:spcBef>
                <a:spcPts val="1000"/>
              </a:spcBef>
            </a:pPr>
            <a:r>
              <a:rPr lang="nl-NL" sz="2000" b="0" dirty="0">
                <a:ea typeface="Aptos" panose="020B0004020202020204" pitchFamily="34" charset="0"/>
                <a:cs typeface="Aptos" panose="020B0004020202020204" pitchFamily="34" charset="0"/>
              </a:rPr>
              <a:t>de </a:t>
            </a:r>
            <a:r>
              <a:rPr lang="nl-NL" sz="2000" b="0" dirty="0"/>
              <a:t>werk</a:t>
            </a:r>
            <a:r>
              <a:rPr lang="nl-NL" sz="2000" b="0" dirty="0">
                <a:ea typeface="Aptos" panose="020B0004020202020204" pitchFamily="34" charset="0"/>
                <a:cs typeface="Aptos" panose="020B0004020202020204" pitchFamily="34" charset="0"/>
              </a:rPr>
              <a:t>snelheid te beoordelen (52 %)</a:t>
            </a:r>
          </a:p>
          <a:p>
            <a:pPr>
              <a:spcBef>
                <a:spcPts val="1000"/>
              </a:spcBef>
            </a:pPr>
            <a:r>
              <a:rPr lang="nl-NL" sz="2000" b="0" dirty="0">
                <a:ea typeface="Aptos" panose="020B0004020202020204" pitchFamily="34" charset="0"/>
                <a:cs typeface="Aptos" panose="020B0004020202020204" pitchFamily="34" charset="0"/>
              </a:rPr>
              <a:t>het toezicht te </a:t>
            </a:r>
            <a:r>
              <a:rPr lang="nl-NL" sz="2000" b="0" dirty="0"/>
              <a:t>verhogen </a:t>
            </a:r>
            <a:r>
              <a:rPr lang="nl-NL" sz="2000" b="0" dirty="0">
                <a:ea typeface="Aptos" panose="020B0004020202020204" pitchFamily="34" charset="0"/>
                <a:cs typeface="Aptos" panose="020B0004020202020204" pitchFamily="34" charset="0"/>
              </a:rPr>
              <a:t>(37 %)</a:t>
            </a:r>
          </a:p>
          <a:p>
            <a:pPr>
              <a:spcBef>
                <a:spcPts val="1000"/>
              </a:spcBef>
            </a:pPr>
            <a:r>
              <a:rPr lang="nl-NL" sz="2000" b="0" dirty="0"/>
              <a:t>taken, werktijden of ploegen toe te wijzen (30 %)</a:t>
            </a:r>
          </a:p>
          <a:p>
            <a:pPr>
              <a:spcBef>
                <a:spcPts val="1000"/>
              </a:spcBef>
            </a:pPr>
            <a:r>
              <a:rPr lang="nl-NL" sz="2000" b="0" dirty="0"/>
              <a:t>prestaties door derden te laten beoordelen (27 %)</a:t>
            </a:r>
          </a:p>
          <a:p>
            <a:pPr>
              <a:spcBef>
                <a:spcPts val="1000"/>
              </a:spcBef>
            </a:pPr>
            <a:r>
              <a:rPr lang="nl-NL" sz="2000" b="0" dirty="0"/>
              <a:t>toezicht op/controle van werk of gedrag uit te oefenen (25 %) </a:t>
            </a:r>
          </a:p>
          <a:p>
            <a:pPr>
              <a:spcBef>
                <a:spcPts val="1000"/>
              </a:spcBef>
            </a:pPr>
            <a:r>
              <a:rPr lang="nl-NL" sz="2000" b="0" dirty="0"/>
              <a:t>vitale functies te controleren </a:t>
            </a:r>
            <a:r>
              <a:rPr lang="nl-NL" sz="2000" b="0"/>
              <a:t>(7 %)</a:t>
            </a:r>
            <a:endParaRPr lang="nl-NL" sz="2000" b="0" dirty="0"/>
          </a:p>
        </p:txBody>
      </p:sp>
      <p:sp>
        <p:nvSpPr>
          <p:cNvPr id="5" name="TextBox 4">
            <a:extLst>
              <a:ext uri="{FF2B5EF4-FFF2-40B4-BE49-F238E27FC236}">
                <a16:creationId xmlns:a16="http://schemas.microsoft.com/office/drawing/2014/main" id="{63AB1135-B53B-C3AB-DC9F-6DAD67D05F52}"/>
              </a:ext>
            </a:extLst>
          </p:cNvPr>
          <p:cNvSpPr txBox="1"/>
          <p:nvPr/>
        </p:nvSpPr>
        <p:spPr>
          <a:xfrm>
            <a:off x="2051720" y="4356812"/>
            <a:ext cx="4920342" cy="338554"/>
          </a:xfrm>
          <a:prstGeom prst="rect">
            <a:avLst/>
          </a:prstGeom>
          <a:noFill/>
        </p:spPr>
        <p:txBody>
          <a:bodyPr wrap="square">
            <a:spAutoFit/>
          </a:bodyPr>
          <a:lstStyle/>
          <a:p>
            <a:r>
              <a:rPr lang="nl-NL" sz="1600" dirty="0"/>
              <a:t>Bron: Vinger aan de pols 2022 - EU-27 (n = 25 683)</a:t>
            </a:r>
          </a:p>
        </p:txBody>
      </p:sp>
    </p:spTree>
    <p:extLst>
      <p:ext uri="{BB962C8B-B14F-4D97-AF65-F5344CB8AC3E}">
        <p14:creationId xmlns:p14="http://schemas.microsoft.com/office/powerpoint/2010/main" val="161786152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987574"/>
            <a:ext cx="5472608" cy="3375283"/>
          </a:xfrm>
        </p:spPr>
        <p:txBody>
          <a:bodyPr>
            <a:spAutoFit/>
          </a:bodyPr>
          <a:lstStyle/>
          <a:p>
            <a:pPr>
              <a:spcBef>
                <a:spcPts val="1000"/>
              </a:spcBef>
            </a:pPr>
            <a:r>
              <a:rPr lang="nl-NL" sz="2000" b="0" dirty="0">
                <a:cs typeface="Arial" panose="020B0604020202020204" pitchFamily="34" charset="0"/>
              </a:rPr>
              <a:t>Voornamelijk in</a:t>
            </a:r>
            <a:r>
              <a:rPr lang="nl-NL" sz="2000" dirty="0">
                <a:solidFill>
                  <a:srgbClr val="899E00"/>
                </a:solidFill>
                <a:cs typeface="Arial" panose="020B0604020202020204" pitchFamily="34" charset="0"/>
              </a:rPr>
              <a:t> grotere bedrijven</a:t>
            </a:r>
          </a:p>
          <a:p>
            <a:pPr>
              <a:spcBef>
                <a:spcPts val="1000"/>
              </a:spcBef>
            </a:pPr>
            <a:r>
              <a:rPr lang="nl-NL" sz="2000" b="0" dirty="0">
                <a:cs typeface="Arial" panose="020B0604020202020204" pitchFamily="34" charset="0"/>
              </a:rPr>
              <a:t>Voornamelijk bij werk met</a:t>
            </a:r>
            <a:r>
              <a:rPr lang="nl-NL" sz="2000" dirty="0">
                <a:solidFill>
                  <a:srgbClr val="899E00"/>
                </a:solidFill>
                <a:cs typeface="Arial" panose="020B0604020202020204" pitchFamily="34" charset="0"/>
              </a:rPr>
              <a:t> handmatige/repetitieve routinetaken </a:t>
            </a:r>
          </a:p>
          <a:p>
            <a:pPr marL="189000" lvl="1" indent="-189000">
              <a:spcBef>
                <a:spcPts val="1000"/>
              </a:spcBef>
              <a:buClr>
                <a:schemeClr val="tx2"/>
              </a:buClr>
              <a:buFont typeface="Wingdings" pitchFamily="2" charset="2"/>
              <a:buChar char="§"/>
            </a:pPr>
            <a:r>
              <a:rPr lang="nl-NL" sz="2000" dirty="0">
                <a:solidFill>
                  <a:schemeClr val="tx2"/>
                </a:solidFill>
                <a:cs typeface="Arial" panose="020B0604020202020204" pitchFamily="34" charset="0"/>
              </a:rPr>
              <a:t>Relatief laag in gebruik, maar sprake van een </a:t>
            </a:r>
            <a:r>
              <a:rPr lang="nl-NL" sz="2000" b="1" dirty="0">
                <a:solidFill>
                  <a:schemeClr val="accent2">
                    <a:lumMod val="75000"/>
                  </a:schemeClr>
                </a:solidFill>
                <a:cs typeface="Arial" panose="020B0604020202020204" pitchFamily="34" charset="0"/>
              </a:rPr>
              <a:t>t</a:t>
            </a:r>
            <a:r>
              <a:rPr lang="nl-NL" sz="2000" b="1" dirty="0">
                <a:solidFill>
                  <a:srgbClr val="899E00"/>
                </a:solidFill>
                <a:cs typeface="Arial" panose="020B0604020202020204" pitchFamily="34" charset="0"/>
              </a:rPr>
              <a:t>oename</a:t>
            </a:r>
            <a:r>
              <a:rPr lang="nl-NL" sz="2000" dirty="0">
                <a:solidFill>
                  <a:schemeClr val="accent1"/>
                </a:solidFill>
                <a:cs typeface="Arial" panose="020B0604020202020204" pitchFamily="34" charset="0"/>
              </a:rPr>
              <a:t> in de hele EU-27</a:t>
            </a:r>
          </a:p>
          <a:p>
            <a:pPr marL="189000" lvl="1" indent="-189000">
              <a:spcBef>
                <a:spcPts val="1000"/>
              </a:spcBef>
              <a:buClr>
                <a:schemeClr val="tx2"/>
              </a:buClr>
              <a:buFont typeface="Wingdings" pitchFamily="2" charset="2"/>
              <a:buChar char="§"/>
            </a:pPr>
            <a:r>
              <a:rPr lang="nl-NL" sz="2000" b="1" dirty="0">
                <a:solidFill>
                  <a:srgbClr val="899E00"/>
                </a:solidFill>
                <a:cs typeface="Arial" panose="020B0604020202020204" pitchFamily="34" charset="0"/>
              </a:rPr>
              <a:t>Sterke toename</a:t>
            </a:r>
            <a:r>
              <a:rPr lang="nl-NL" sz="2000" dirty="0">
                <a:solidFill>
                  <a:schemeClr val="tx2"/>
                </a:solidFill>
                <a:cs typeface="Arial" panose="020B0604020202020204" pitchFamily="34" charset="0"/>
              </a:rPr>
              <a:t> van software voor toezicht op werknemers (</a:t>
            </a:r>
            <a:r>
              <a:rPr lang="nl-NL" sz="2000" b="1" dirty="0">
                <a:solidFill>
                  <a:srgbClr val="899E00"/>
                </a:solidFill>
                <a:cs typeface="Arial" panose="020B0604020202020204" pitchFamily="34" charset="0"/>
              </a:rPr>
              <a:t>COVID-19</a:t>
            </a:r>
            <a:r>
              <a:rPr lang="nl-NL" sz="2000" dirty="0">
                <a:solidFill>
                  <a:schemeClr val="tx2"/>
                </a:solidFill>
                <a:cs typeface="Arial" panose="020B0604020202020204" pitchFamily="34" charset="0"/>
              </a:rPr>
              <a:t>)</a:t>
            </a:r>
          </a:p>
          <a:p>
            <a:pPr marL="189000" lvl="1" indent="-189000">
              <a:spcBef>
                <a:spcPts val="1000"/>
              </a:spcBef>
              <a:buClr>
                <a:schemeClr val="tx2"/>
              </a:buClr>
              <a:buFont typeface="Wingdings" pitchFamily="2" charset="2"/>
              <a:buChar char="§"/>
            </a:pPr>
            <a:r>
              <a:rPr lang="nl-NL" sz="2000" dirty="0">
                <a:solidFill>
                  <a:schemeClr val="tx2"/>
                </a:solidFill>
                <a:cs typeface="Arial" panose="020B0604020202020204" pitchFamily="34" charset="0"/>
              </a:rPr>
              <a:t>Toegenomen aantal octrooien voor</a:t>
            </a:r>
            <a:r>
              <a:rPr lang="nl-NL" sz="2000" b="1" dirty="0">
                <a:solidFill>
                  <a:srgbClr val="899E00"/>
                </a:solidFill>
                <a:cs typeface="Arial" panose="020B0604020202020204" pitchFamily="34" charset="0"/>
              </a:rPr>
              <a:t> AIWM-technologieën</a:t>
            </a:r>
          </a:p>
        </p:txBody>
      </p:sp>
      <p:sp>
        <p:nvSpPr>
          <p:cNvPr id="4" name="Title 2"/>
          <p:cNvSpPr txBox="1">
            <a:spLocks/>
          </p:cNvSpPr>
          <p:nvPr/>
        </p:nvSpPr>
        <p:spPr>
          <a:xfrm>
            <a:off x="323528" y="209277"/>
            <a:ext cx="7110265"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b="1" dirty="0">
                <a:solidFill>
                  <a:srgbClr val="003399"/>
                </a:solidFill>
                <a:ea typeface="Verdana" panose="020B0604030504040204" pitchFamily="34" charset="0"/>
              </a:rPr>
              <a:t>Feiten en cijfers – gebruik van </a:t>
            </a:r>
            <a:r>
              <a:rPr lang="nl-NL" sz="2000" b="1" dirty="0" err="1">
                <a:solidFill>
                  <a:srgbClr val="003399"/>
                </a:solidFill>
                <a:ea typeface="Verdana" panose="020B0604030504040204" pitchFamily="34" charset="0"/>
              </a:rPr>
              <a:t>AIWM</a:t>
            </a:r>
            <a:r>
              <a:rPr lang="nl-NL" sz="2000" b="1" dirty="0">
                <a:solidFill>
                  <a:srgbClr val="003399"/>
                </a:solidFill>
                <a:ea typeface="Verdana" panose="020B0604030504040204" pitchFamily="34" charset="0"/>
              </a:rPr>
              <a:t>-systemen</a:t>
            </a:r>
          </a:p>
        </p:txBody>
      </p:sp>
      <p:sp>
        <p:nvSpPr>
          <p:cNvPr id="6" name="Rectangle 5">
            <a:extLst>
              <a:ext uri="{FF2B5EF4-FFF2-40B4-BE49-F238E27FC236}">
                <a16:creationId xmlns:a16="http://schemas.microsoft.com/office/drawing/2014/main" id="{7B05776C-5A84-740F-8618-0C9E369D24B3}"/>
              </a:ext>
            </a:extLst>
          </p:cNvPr>
          <p:cNvSpPr/>
          <p:nvPr/>
        </p:nvSpPr>
        <p:spPr>
          <a:xfrm>
            <a:off x="6012160" y="648402"/>
            <a:ext cx="2996732" cy="4495098"/>
          </a:xfrm>
          <a:custGeom>
            <a:avLst/>
            <a:gdLst>
              <a:gd name="connsiteX0" fmla="*/ 0 w 3600400"/>
              <a:gd name="connsiteY0" fmla="*/ 0 h 4464496"/>
              <a:gd name="connsiteX1" fmla="*/ 3600400 w 3600400"/>
              <a:gd name="connsiteY1" fmla="*/ 0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600400"/>
              <a:gd name="connsiteY0" fmla="*/ 0 h 4464496"/>
              <a:gd name="connsiteX1" fmla="*/ 2897015 w 3600400"/>
              <a:gd name="connsiteY1" fmla="*/ 17584 h 4464496"/>
              <a:gd name="connsiteX2" fmla="*/ 3600400 w 3600400"/>
              <a:gd name="connsiteY2" fmla="*/ 4464496 h 4464496"/>
              <a:gd name="connsiteX3" fmla="*/ 0 w 3600400"/>
              <a:gd name="connsiteY3" fmla="*/ 4464496 h 4464496"/>
              <a:gd name="connsiteX4" fmla="*/ 0 w 3600400"/>
              <a:gd name="connsiteY4" fmla="*/ 0 h 4464496"/>
              <a:gd name="connsiteX0" fmla="*/ 0 w 3301462"/>
              <a:gd name="connsiteY0" fmla="*/ 315108 h 4779604"/>
              <a:gd name="connsiteX1" fmla="*/ 2897015 w 3301462"/>
              <a:gd name="connsiteY1" fmla="*/ 332692 h 4779604"/>
              <a:gd name="connsiteX2" fmla="*/ 3301462 w 3301462"/>
              <a:gd name="connsiteY2" fmla="*/ 4762019 h 4779604"/>
              <a:gd name="connsiteX3" fmla="*/ 0 w 3301462"/>
              <a:gd name="connsiteY3" fmla="*/ 4779604 h 4779604"/>
              <a:gd name="connsiteX4" fmla="*/ 0 w 3301462"/>
              <a:gd name="connsiteY4" fmla="*/ 315108 h 4779604"/>
              <a:gd name="connsiteX0" fmla="*/ 0 w 3511679"/>
              <a:gd name="connsiteY0" fmla="*/ 315108 h 4779604"/>
              <a:gd name="connsiteX1" fmla="*/ 2897015 w 3511679"/>
              <a:gd name="connsiteY1" fmla="*/ 332692 h 4779604"/>
              <a:gd name="connsiteX2" fmla="*/ 3301462 w 3511679"/>
              <a:gd name="connsiteY2" fmla="*/ 4762019 h 4779604"/>
              <a:gd name="connsiteX3" fmla="*/ 0 w 3511679"/>
              <a:gd name="connsiteY3" fmla="*/ 4779604 h 4779604"/>
              <a:gd name="connsiteX4" fmla="*/ 0 w 3511679"/>
              <a:gd name="connsiteY4" fmla="*/ 315108 h 4779604"/>
              <a:gd name="connsiteX0" fmla="*/ 0 w 3503242"/>
              <a:gd name="connsiteY0" fmla="*/ 56591 h 4521087"/>
              <a:gd name="connsiteX1" fmla="*/ 2897015 w 3503242"/>
              <a:gd name="connsiteY1" fmla="*/ 74175 h 4521087"/>
              <a:gd name="connsiteX2" fmla="*/ 2994058 w 3503242"/>
              <a:gd name="connsiteY2" fmla="*/ 1011672 h 4521087"/>
              <a:gd name="connsiteX3" fmla="*/ 3301462 w 3503242"/>
              <a:gd name="connsiteY3" fmla="*/ 4503502 h 4521087"/>
              <a:gd name="connsiteX4" fmla="*/ 0 w 3503242"/>
              <a:gd name="connsiteY4" fmla="*/ 4521087 h 4521087"/>
              <a:gd name="connsiteX5" fmla="*/ 0 w 3503242"/>
              <a:gd name="connsiteY5" fmla="*/ 56591 h 4521087"/>
              <a:gd name="connsiteX0" fmla="*/ 0 w 3445180"/>
              <a:gd name="connsiteY0" fmla="*/ 56591 h 4521087"/>
              <a:gd name="connsiteX1" fmla="*/ 2897015 w 3445180"/>
              <a:gd name="connsiteY1" fmla="*/ 74175 h 4521087"/>
              <a:gd name="connsiteX2" fmla="*/ 2994058 w 3445180"/>
              <a:gd name="connsiteY2" fmla="*/ 1011672 h 4521087"/>
              <a:gd name="connsiteX3" fmla="*/ 3231124 w 3445180"/>
              <a:gd name="connsiteY3" fmla="*/ 4521087 h 4521087"/>
              <a:gd name="connsiteX4" fmla="*/ 0 w 3445180"/>
              <a:gd name="connsiteY4" fmla="*/ 4521087 h 4521087"/>
              <a:gd name="connsiteX5" fmla="*/ 0 w 3445180"/>
              <a:gd name="connsiteY5" fmla="*/ 56591 h 4521087"/>
              <a:gd name="connsiteX0" fmla="*/ 0 w 3479573"/>
              <a:gd name="connsiteY0" fmla="*/ 56591 h 4521087"/>
              <a:gd name="connsiteX1" fmla="*/ 2897015 w 3479573"/>
              <a:gd name="connsiteY1" fmla="*/ 74175 h 4521087"/>
              <a:gd name="connsiteX2" fmla="*/ 2994058 w 3479573"/>
              <a:gd name="connsiteY2" fmla="*/ 1011672 h 4521087"/>
              <a:gd name="connsiteX3" fmla="*/ 3231124 w 3479573"/>
              <a:gd name="connsiteY3" fmla="*/ 4521087 h 4521087"/>
              <a:gd name="connsiteX4" fmla="*/ 0 w 3479573"/>
              <a:gd name="connsiteY4" fmla="*/ 4521087 h 4521087"/>
              <a:gd name="connsiteX5" fmla="*/ 0 w 3479573"/>
              <a:gd name="connsiteY5" fmla="*/ 56591 h 4521087"/>
              <a:gd name="connsiteX0" fmla="*/ 0 w 3472995"/>
              <a:gd name="connsiteY0" fmla="*/ 58539 h 4523035"/>
              <a:gd name="connsiteX1" fmla="*/ 2897015 w 3472995"/>
              <a:gd name="connsiteY1" fmla="*/ 76123 h 4523035"/>
              <a:gd name="connsiteX2" fmla="*/ 2958889 w 3472995"/>
              <a:gd name="connsiteY2" fmla="*/ 1039997 h 4523035"/>
              <a:gd name="connsiteX3" fmla="*/ 3231124 w 3472995"/>
              <a:gd name="connsiteY3" fmla="*/ 4523035 h 4523035"/>
              <a:gd name="connsiteX4" fmla="*/ 0 w 3472995"/>
              <a:gd name="connsiteY4" fmla="*/ 4523035 h 4523035"/>
              <a:gd name="connsiteX5" fmla="*/ 0 w 3472995"/>
              <a:gd name="connsiteY5" fmla="*/ 58539 h 4523035"/>
              <a:gd name="connsiteX0" fmla="*/ 0 w 3472995"/>
              <a:gd name="connsiteY0" fmla="*/ 91718 h 4556214"/>
              <a:gd name="connsiteX1" fmla="*/ 2861845 w 3472995"/>
              <a:gd name="connsiteY1" fmla="*/ 65341 h 4556214"/>
              <a:gd name="connsiteX2" fmla="*/ 2958889 w 3472995"/>
              <a:gd name="connsiteY2" fmla="*/ 1073176 h 4556214"/>
              <a:gd name="connsiteX3" fmla="*/ 3231124 w 3472995"/>
              <a:gd name="connsiteY3" fmla="*/ 4556214 h 4556214"/>
              <a:gd name="connsiteX4" fmla="*/ 0 w 3472995"/>
              <a:gd name="connsiteY4" fmla="*/ 4556214 h 4556214"/>
              <a:gd name="connsiteX5" fmla="*/ 0 w 3472995"/>
              <a:gd name="connsiteY5" fmla="*/ 91718 h 4556214"/>
              <a:gd name="connsiteX0" fmla="*/ 0 w 3472995"/>
              <a:gd name="connsiteY0" fmla="*/ 26377 h 4490873"/>
              <a:gd name="connsiteX1" fmla="*/ 2861845 w 3472995"/>
              <a:gd name="connsiteY1" fmla="*/ 0 h 4490873"/>
              <a:gd name="connsiteX2" fmla="*/ 2958889 w 3472995"/>
              <a:gd name="connsiteY2" fmla="*/ 1007835 h 4490873"/>
              <a:gd name="connsiteX3" fmla="*/ 3231124 w 3472995"/>
              <a:gd name="connsiteY3" fmla="*/ 4490873 h 4490873"/>
              <a:gd name="connsiteX4" fmla="*/ 0 w 3472995"/>
              <a:gd name="connsiteY4" fmla="*/ 4490873 h 4490873"/>
              <a:gd name="connsiteX5" fmla="*/ 0 w 3472995"/>
              <a:gd name="connsiteY5" fmla="*/ 26377 h 4490873"/>
              <a:gd name="connsiteX0" fmla="*/ 0 w 3509197"/>
              <a:gd name="connsiteY0" fmla="*/ 26377 h 4517250"/>
              <a:gd name="connsiteX1" fmla="*/ 2861845 w 3509197"/>
              <a:gd name="connsiteY1" fmla="*/ 0 h 4517250"/>
              <a:gd name="connsiteX2" fmla="*/ 2958889 w 3509197"/>
              <a:gd name="connsiteY2" fmla="*/ 1007835 h 4517250"/>
              <a:gd name="connsiteX3" fmla="*/ 3275085 w 3509197"/>
              <a:gd name="connsiteY3" fmla="*/ 4517250 h 4517250"/>
              <a:gd name="connsiteX4" fmla="*/ 0 w 3509197"/>
              <a:gd name="connsiteY4" fmla="*/ 4490873 h 4517250"/>
              <a:gd name="connsiteX5" fmla="*/ 0 w 3509197"/>
              <a:gd name="connsiteY5" fmla="*/ 26377 h 4517250"/>
              <a:gd name="connsiteX0" fmla="*/ 0 w 3524437"/>
              <a:gd name="connsiteY0" fmla="*/ 130204 h 4575508"/>
              <a:gd name="connsiteX1" fmla="*/ 2877085 w 3524437"/>
              <a:gd name="connsiteY1" fmla="*/ 58258 h 4575508"/>
              <a:gd name="connsiteX2" fmla="*/ 2974129 w 3524437"/>
              <a:gd name="connsiteY2" fmla="*/ 1066093 h 4575508"/>
              <a:gd name="connsiteX3" fmla="*/ 3290325 w 3524437"/>
              <a:gd name="connsiteY3" fmla="*/ 4575508 h 4575508"/>
              <a:gd name="connsiteX4" fmla="*/ 15240 w 3524437"/>
              <a:gd name="connsiteY4" fmla="*/ 4549131 h 4575508"/>
              <a:gd name="connsiteX5" fmla="*/ 0 w 3524437"/>
              <a:gd name="connsiteY5" fmla="*/ 130204 h 4575508"/>
              <a:gd name="connsiteX0" fmla="*/ 0 w 3524437"/>
              <a:gd name="connsiteY0" fmla="*/ 52199 h 4497503"/>
              <a:gd name="connsiteX1" fmla="*/ 3113305 w 3524437"/>
              <a:gd name="connsiteY1" fmla="*/ 86579 h 4497503"/>
              <a:gd name="connsiteX2" fmla="*/ 2974129 w 3524437"/>
              <a:gd name="connsiteY2" fmla="*/ 988088 h 4497503"/>
              <a:gd name="connsiteX3" fmla="*/ 3290325 w 3524437"/>
              <a:gd name="connsiteY3" fmla="*/ 4497503 h 4497503"/>
              <a:gd name="connsiteX4" fmla="*/ 15240 w 3524437"/>
              <a:gd name="connsiteY4" fmla="*/ 4471126 h 4497503"/>
              <a:gd name="connsiteX5" fmla="*/ 0 w 3524437"/>
              <a:gd name="connsiteY5" fmla="*/ 52199 h 4497503"/>
              <a:gd name="connsiteX0" fmla="*/ 0 w 3524437"/>
              <a:gd name="connsiteY0" fmla="*/ 9703 h 4455007"/>
              <a:gd name="connsiteX1" fmla="*/ 3113305 w 3524437"/>
              <a:gd name="connsiteY1" fmla="*/ 44083 h 4455007"/>
              <a:gd name="connsiteX2" fmla="*/ 2974129 w 3524437"/>
              <a:gd name="connsiteY2" fmla="*/ 945592 h 4455007"/>
              <a:gd name="connsiteX3" fmla="*/ 3290325 w 3524437"/>
              <a:gd name="connsiteY3" fmla="*/ 4455007 h 4455007"/>
              <a:gd name="connsiteX4" fmla="*/ 15240 w 3524437"/>
              <a:gd name="connsiteY4" fmla="*/ 4428630 h 4455007"/>
              <a:gd name="connsiteX5" fmla="*/ 0 w 3524437"/>
              <a:gd name="connsiteY5" fmla="*/ 9703 h 4455007"/>
              <a:gd name="connsiteX0" fmla="*/ 0 w 3528410"/>
              <a:gd name="connsiteY0" fmla="*/ 53269 h 4498573"/>
              <a:gd name="connsiteX1" fmla="*/ 3113305 w 3528410"/>
              <a:gd name="connsiteY1" fmla="*/ 87649 h 4498573"/>
              <a:gd name="connsiteX2" fmla="*/ 2996989 w 3528410"/>
              <a:gd name="connsiteY2" fmla="*/ 1004348 h 4498573"/>
              <a:gd name="connsiteX3" fmla="*/ 3290325 w 3528410"/>
              <a:gd name="connsiteY3" fmla="*/ 4498573 h 4498573"/>
              <a:gd name="connsiteX4" fmla="*/ 15240 w 3528410"/>
              <a:gd name="connsiteY4" fmla="*/ 4472196 h 4498573"/>
              <a:gd name="connsiteX5" fmla="*/ 0 w 3528410"/>
              <a:gd name="connsiteY5" fmla="*/ 53269 h 4498573"/>
              <a:gd name="connsiteX0" fmla="*/ 0 w 3535792"/>
              <a:gd name="connsiteY0" fmla="*/ 53269 h 4498573"/>
              <a:gd name="connsiteX1" fmla="*/ 3113305 w 3535792"/>
              <a:gd name="connsiteY1" fmla="*/ 87649 h 4498573"/>
              <a:gd name="connsiteX2" fmla="*/ 2996989 w 3535792"/>
              <a:gd name="connsiteY2" fmla="*/ 1004348 h 4498573"/>
              <a:gd name="connsiteX3" fmla="*/ 3290325 w 3535792"/>
              <a:gd name="connsiteY3" fmla="*/ 4498573 h 4498573"/>
              <a:gd name="connsiteX4" fmla="*/ 15240 w 3535792"/>
              <a:gd name="connsiteY4" fmla="*/ 4472196 h 4498573"/>
              <a:gd name="connsiteX5" fmla="*/ 0 w 3535792"/>
              <a:gd name="connsiteY5" fmla="*/ 53269 h 4498573"/>
              <a:gd name="connsiteX0" fmla="*/ 0 w 3535792"/>
              <a:gd name="connsiteY0" fmla="*/ 5714 h 4451018"/>
              <a:gd name="connsiteX1" fmla="*/ 3113305 w 3535792"/>
              <a:gd name="connsiteY1" fmla="*/ 40094 h 4451018"/>
              <a:gd name="connsiteX2" fmla="*/ 2996989 w 3535792"/>
              <a:gd name="connsiteY2" fmla="*/ 956793 h 4451018"/>
              <a:gd name="connsiteX3" fmla="*/ 3290325 w 3535792"/>
              <a:gd name="connsiteY3" fmla="*/ 4451018 h 4451018"/>
              <a:gd name="connsiteX4" fmla="*/ 15240 w 3535792"/>
              <a:gd name="connsiteY4" fmla="*/ 4424641 h 4451018"/>
              <a:gd name="connsiteX5" fmla="*/ 0 w 3535792"/>
              <a:gd name="connsiteY5" fmla="*/ 5714 h 4451018"/>
              <a:gd name="connsiteX0" fmla="*/ 0 w 3535792"/>
              <a:gd name="connsiteY0" fmla="*/ 7856 h 4453160"/>
              <a:gd name="connsiteX1" fmla="*/ 3113305 w 3535792"/>
              <a:gd name="connsiteY1" fmla="*/ 42236 h 4453160"/>
              <a:gd name="connsiteX2" fmla="*/ 2996989 w 3535792"/>
              <a:gd name="connsiteY2" fmla="*/ 958935 h 4453160"/>
              <a:gd name="connsiteX3" fmla="*/ 3290325 w 3535792"/>
              <a:gd name="connsiteY3" fmla="*/ 4453160 h 4453160"/>
              <a:gd name="connsiteX4" fmla="*/ 15240 w 3535792"/>
              <a:gd name="connsiteY4" fmla="*/ 4426783 h 4453160"/>
              <a:gd name="connsiteX5" fmla="*/ 0 w 3535792"/>
              <a:gd name="connsiteY5" fmla="*/ 7856 h 4453160"/>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27819 h 4454196"/>
              <a:gd name="connsiteX5" fmla="*/ 0 w 3535792"/>
              <a:gd name="connsiteY5" fmla="*/ 8892 h 4454196"/>
              <a:gd name="connsiteX0" fmla="*/ 0 w 3535792"/>
              <a:gd name="connsiteY0" fmla="*/ 8892 h 4454196"/>
              <a:gd name="connsiteX1" fmla="*/ 3113305 w 3535792"/>
              <a:gd name="connsiteY1" fmla="*/ 43272 h 4454196"/>
              <a:gd name="connsiteX2" fmla="*/ 2996989 w 3535792"/>
              <a:gd name="connsiteY2" fmla="*/ 959971 h 4454196"/>
              <a:gd name="connsiteX3" fmla="*/ 3290325 w 3535792"/>
              <a:gd name="connsiteY3" fmla="*/ 4454196 h 4454196"/>
              <a:gd name="connsiteX4" fmla="*/ 15240 w 3535792"/>
              <a:gd name="connsiteY4" fmla="*/ 4413580 h 4454196"/>
              <a:gd name="connsiteX5" fmla="*/ 0 w 3535792"/>
              <a:gd name="connsiteY5" fmla="*/ 8892 h 4454196"/>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413580 h 4430462"/>
              <a:gd name="connsiteX5" fmla="*/ 0 w 3522561"/>
              <a:gd name="connsiteY5" fmla="*/ 8892 h 4430462"/>
              <a:gd name="connsiteX0" fmla="*/ 0 w 3522561"/>
              <a:gd name="connsiteY0" fmla="*/ 8892 h 4430462"/>
              <a:gd name="connsiteX1" fmla="*/ 3113305 w 3522561"/>
              <a:gd name="connsiteY1" fmla="*/ 43272 h 4430462"/>
              <a:gd name="connsiteX2" fmla="*/ 2996989 w 3522561"/>
              <a:gd name="connsiteY2" fmla="*/ 959971 h 4430462"/>
              <a:gd name="connsiteX3" fmla="*/ 3290325 w 3522561"/>
              <a:gd name="connsiteY3" fmla="*/ 4430462 h 4430462"/>
              <a:gd name="connsiteX4" fmla="*/ 15240 w 3522561"/>
              <a:gd name="connsiteY4" fmla="*/ 4399341 h 4430462"/>
              <a:gd name="connsiteX5" fmla="*/ 0 w 3522561"/>
              <a:gd name="connsiteY5" fmla="*/ 8892 h 4430462"/>
              <a:gd name="connsiteX0" fmla="*/ 0 w 3510347"/>
              <a:gd name="connsiteY0" fmla="*/ 8892 h 4406728"/>
              <a:gd name="connsiteX1" fmla="*/ 3113305 w 3510347"/>
              <a:gd name="connsiteY1" fmla="*/ 43272 h 4406728"/>
              <a:gd name="connsiteX2" fmla="*/ 2996989 w 3510347"/>
              <a:gd name="connsiteY2" fmla="*/ 959971 h 4406728"/>
              <a:gd name="connsiteX3" fmla="*/ 3276038 w 3510347"/>
              <a:gd name="connsiteY3" fmla="*/ 4406728 h 4406728"/>
              <a:gd name="connsiteX4" fmla="*/ 15240 w 3510347"/>
              <a:gd name="connsiteY4" fmla="*/ 4399341 h 4406728"/>
              <a:gd name="connsiteX5" fmla="*/ 0 w 3510347"/>
              <a:gd name="connsiteY5" fmla="*/ 8892 h 44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347" h="4406728">
                <a:moveTo>
                  <a:pt x="0" y="8892"/>
                </a:moveTo>
                <a:cubicBezTo>
                  <a:pt x="959028" y="-15090"/>
                  <a:pt x="2895747" y="13869"/>
                  <a:pt x="3113305" y="43272"/>
                </a:cubicBezTo>
                <a:cubicBezTo>
                  <a:pt x="3330863" y="72675"/>
                  <a:pt x="2969867" y="232728"/>
                  <a:pt x="2996989" y="959971"/>
                </a:cubicBezTo>
                <a:cubicBezTo>
                  <a:pt x="3024111" y="1687214"/>
                  <a:pt x="3924516" y="2860533"/>
                  <a:pt x="3276038" y="4406728"/>
                </a:cubicBezTo>
                <a:lnTo>
                  <a:pt x="15240" y="4399341"/>
                </a:lnTo>
                <a:lnTo>
                  <a:pt x="0" y="8892"/>
                </a:lnTo>
                <a:close/>
              </a:path>
            </a:pathLst>
          </a:custGeom>
          <a:blipFill>
            <a:blip r:embed="rId3" cstate="print">
              <a:extLst>
                <a:ext uri="{28A0092B-C50C-407E-A947-70E740481C1C}">
                  <a14:useLocalDpi xmlns:a14="http://schemas.microsoft.com/office/drawing/2010/main" val="0"/>
                </a:ext>
              </a:extLst>
            </a:blip>
            <a:srcRect/>
            <a:stretch>
              <a:fillRect l="-76735" t="984" r="-48149" b="-98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B18B890-B136-BACC-EBA2-7E7E1A3FAD08}"/>
              </a:ext>
            </a:extLst>
          </p:cNvPr>
          <p:cNvSpPr txBox="1"/>
          <p:nvPr/>
        </p:nvSpPr>
        <p:spPr>
          <a:xfrm rot="16200000">
            <a:off x="4960060" y="3905706"/>
            <a:ext cx="2304256" cy="200055"/>
          </a:xfrm>
          <a:prstGeom prst="rect">
            <a:avLst/>
          </a:prstGeom>
          <a:noFill/>
        </p:spPr>
        <p:txBody>
          <a:bodyPr wrap="square" rtlCol="0">
            <a:spAutoFit/>
          </a:bodyPr>
          <a:lstStyle/>
          <a:p>
            <a:r>
              <a:rPr lang="nl-NL" sz="700"/>
              <a:t>© iStockphoto / FG Trade</a:t>
            </a:r>
          </a:p>
        </p:txBody>
      </p:sp>
    </p:spTree>
    <p:extLst>
      <p:ext uri="{BB962C8B-B14F-4D97-AF65-F5344CB8AC3E}">
        <p14:creationId xmlns:p14="http://schemas.microsoft.com/office/powerpoint/2010/main" val="204371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735" y="161058"/>
            <a:ext cx="9409160" cy="400110"/>
          </a:xfrm>
          <a:prstGeom prst="rect">
            <a:avLst/>
          </a:prstGeom>
          <a:noFill/>
        </p:spPr>
        <p:txBody>
          <a:bodyPr wrap="square" rtlCol="0">
            <a:spAutoFit/>
          </a:bodyPr>
          <a:lstStyle/>
          <a:p>
            <a:r>
              <a:rPr lang="nl-NL" sz="2000" b="1" dirty="0">
                <a:solidFill>
                  <a:schemeClr val="accent1"/>
                </a:solidFill>
                <a:latin typeface="+mj-lt"/>
              </a:rPr>
              <a:t>Feiten en cijfers: digitale technologieën en psychosociale risico’s</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317536" y="686700"/>
            <a:ext cx="8145203" cy="307777"/>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nl-NL" sz="1400" dirty="0">
                <a:solidFill>
                  <a:srgbClr val="899E00"/>
                </a:solidFill>
              </a:rPr>
              <a:t>EU-</a:t>
            </a:r>
            <a:r>
              <a:rPr lang="nl-NL" sz="1400" dirty="0" err="1">
                <a:solidFill>
                  <a:srgbClr val="899E00"/>
                </a:solidFill>
              </a:rPr>
              <a:t>OSHA</a:t>
            </a:r>
            <a:r>
              <a:rPr lang="nl-NL" sz="1400" dirty="0">
                <a:solidFill>
                  <a:srgbClr val="899E00"/>
                </a:solidFill>
              </a:rPr>
              <a:t>, </a:t>
            </a:r>
            <a:r>
              <a:rPr lang="nl-NL" sz="1400" dirty="0" err="1">
                <a:solidFill>
                  <a:srgbClr val="899E00"/>
                </a:solidFill>
              </a:rPr>
              <a:t>ESENER</a:t>
            </a:r>
            <a:r>
              <a:rPr lang="nl-NL" sz="1400" dirty="0">
                <a:solidFill>
                  <a:srgbClr val="899E00"/>
                </a:solidFill>
              </a:rPr>
              <a:t> 2019</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nvGraphicFramePr>
        <p:xfrm>
          <a:off x="380068" y="1293016"/>
          <a:ext cx="2882900" cy="3300414"/>
        </p:xfrm>
        <a:graphic>
          <a:graphicData uri="http://schemas.openxmlformats.org/drawingml/2006/table">
            <a:tbl>
              <a:tblPr>
                <a:tableStyleId>{5C22544A-7EE6-4342-B048-85BDC9FD1C3A}</a:tableStyleId>
              </a:tblPr>
              <a:tblGrid>
                <a:gridCol w="2031692">
                  <a:extLst>
                    <a:ext uri="{9D8B030D-6E8A-4147-A177-3AD203B41FA5}">
                      <a16:colId xmlns:a16="http://schemas.microsoft.com/office/drawing/2014/main" val="2964977439"/>
                    </a:ext>
                  </a:extLst>
                </a:gridCol>
                <a:gridCol w="851208">
                  <a:extLst>
                    <a:ext uri="{9D8B030D-6E8A-4147-A177-3AD203B41FA5}">
                      <a16:colId xmlns:a16="http://schemas.microsoft.com/office/drawing/2014/main" val="1382755800"/>
                    </a:ext>
                  </a:extLst>
                </a:gridCol>
              </a:tblGrid>
              <a:tr h="338504">
                <a:tc rowSpan="2">
                  <a:txBody>
                    <a:bodyPr/>
                    <a:lstStyle/>
                    <a:p>
                      <a:pPr algn="l" fontAlgn="ctr"/>
                      <a:r>
                        <a:rPr lang="nl-NL" sz="900" b="1" u="none" strike="noStrike">
                          <a:effectLst/>
                        </a:rPr>
                        <a:t>Pc’s op vaste plaatsen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nl-NL" sz="900" b="1" u="none" strike="noStrike" dirty="0">
                          <a:effectLst/>
                        </a:rPr>
                        <a:t>Laptops, tablets, smartphones of </a:t>
                      </a:r>
                      <a:br>
                        <a:rPr lang="nl-NL" sz="900" b="1" u="none" strike="noStrike" dirty="0">
                          <a:effectLst/>
                        </a:rPr>
                      </a:br>
                      <a:r>
                        <a:rPr lang="nl-NL" sz="900" b="1" u="none" strike="noStrike" dirty="0">
                          <a:effectLst/>
                        </a:rPr>
                        <a:t>andere mobiele computerapparatuur</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nl-NL" sz="900" b="1" u="none" strike="noStrike">
                          <a:effectLst/>
                        </a:rPr>
                        <a:t>Meewerkende robots (cobots)</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nl-NL" sz="900" b="1" u="none" strike="noStrike">
                          <a:effectLst/>
                        </a:rPr>
                        <a:t>Machines, systemen of computers die de inhoud of het tempo van het werk bepalen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nl-NL" sz="900" b="1" u="none" strike="noStrike" dirty="0">
                          <a:effectLst/>
                        </a:rPr>
                        <a:t>Machines, systemen of computers </a:t>
                      </a:r>
                      <a:br>
                        <a:rPr lang="nl-NL" sz="900" b="1" u="none" strike="noStrike" dirty="0">
                          <a:effectLst/>
                        </a:rPr>
                      </a:br>
                      <a:r>
                        <a:rPr lang="nl-NL" sz="900" b="1" u="none" strike="noStrike" dirty="0">
                          <a:effectLst/>
                        </a:rPr>
                        <a:t>die de prestaties van werknemers controleren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nl-NL" sz="900" b="1" u="none" strike="noStrike" dirty="0">
                          <a:effectLst/>
                        </a:rPr>
                        <a:t>Wearables</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nl-NL" sz="900" u="none" strike="noStrike" dirty="0">
                          <a:effectLst/>
                        </a:rPr>
                        <a:t>Aanwezig</a:t>
                      </a:r>
                    </a:p>
                  </a:txBody>
                  <a:tcPr marL="9525" marR="9525" marT="9525" marB="0" anchor="ctr"/>
                </a:tc>
                <a:extLst>
                  <a:ext uri="{0D108BD9-81ED-4DB2-BD59-A6C34878D82A}">
                    <a16:rowId xmlns:a16="http://schemas.microsoft.com/office/drawing/2014/main" val="4106336053"/>
                  </a:ext>
                </a:extLst>
              </a:tr>
            </a:tbl>
          </a:graphicData>
        </a:graphic>
      </p:graphicFrame>
      <p:sp>
        <p:nvSpPr>
          <p:cNvPr id="6" name="TextBox 5">
            <a:extLst>
              <a:ext uri="{FF2B5EF4-FFF2-40B4-BE49-F238E27FC236}">
                <a16:creationId xmlns:a16="http://schemas.microsoft.com/office/drawing/2014/main" id="{A3E5EC7F-8988-4237-B483-D11D58965220}"/>
              </a:ext>
            </a:extLst>
          </p:cNvPr>
          <p:cNvSpPr txBox="1"/>
          <p:nvPr/>
        </p:nvSpPr>
        <p:spPr>
          <a:xfrm flipH="1">
            <a:off x="6835700" y="699542"/>
            <a:ext cx="1990764" cy="1169551"/>
          </a:xfrm>
          <a:prstGeom prst="rect">
            <a:avLst/>
          </a:prstGeom>
          <a:noFill/>
          <a:ln w="28575">
            <a:solidFill>
              <a:srgbClr val="FF0000"/>
            </a:solidFill>
          </a:ln>
        </p:spPr>
        <p:txBody>
          <a:bodyPr wrap="square" rtlCol="0">
            <a:spAutoFit/>
          </a:bodyPr>
          <a:lstStyle/>
          <a:p>
            <a:pPr algn="ctr"/>
            <a:r>
              <a:rPr lang="nl-NL" sz="1400" dirty="0">
                <a:solidFill>
                  <a:srgbClr val="FF0000"/>
                </a:solidFill>
                <a:latin typeface="Arial" panose="020B0604020202020204" pitchFamily="34" charset="0"/>
                <a:cs typeface="Arial" panose="020B0604020202020204" pitchFamily="34" charset="0"/>
              </a:rPr>
              <a:t>Wanneer er technologie aanwezig is, is de kans groter dat er psychosociale risico’s worden gemeld</a:t>
            </a:r>
          </a:p>
        </p:txBody>
      </p:sp>
      <p:sp>
        <p:nvSpPr>
          <p:cNvPr id="4" name="Arrow: Left 3">
            <a:extLst>
              <a:ext uri="{FF2B5EF4-FFF2-40B4-BE49-F238E27FC236}">
                <a16:creationId xmlns:a16="http://schemas.microsoft.com/office/drawing/2014/main" id="{D5B78FDE-91BF-4ADD-A290-D1EB1E86190F}"/>
              </a:ext>
            </a:extLst>
          </p:cNvPr>
          <p:cNvSpPr/>
          <p:nvPr/>
        </p:nvSpPr>
        <p:spPr>
          <a:xfrm>
            <a:off x="6316945" y="1620700"/>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Arrow: Left 19">
            <a:extLst>
              <a:ext uri="{FF2B5EF4-FFF2-40B4-BE49-F238E27FC236}">
                <a16:creationId xmlns:a16="http://schemas.microsoft.com/office/drawing/2014/main" id="{DB5120F9-7269-42A6-B1C4-17EF2AD1D7C7}"/>
              </a:ext>
            </a:extLst>
          </p:cNvPr>
          <p:cNvSpPr/>
          <p:nvPr/>
        </p:nvSpPr>
        <p:spPr>
          <a:xfrm>
            <a:off x="6525698" y="2197766"/>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Arrow: Left 20">
            <a:extLst>
              <a:ext uri="{FF2B5EF4-FFF2-40B4-BE49-F238E27FC236}">
                <a16:creationId xmlns:a16="http://schemas.microsoft.com/office/drawing/2014/main" id="{EC7E4A79-0B1F-4E5B-AA46-BA995E291598}"/>
              </a:ext>
            </a:extLst>
          </p:cNvPr>
          <p:cNvSpPr/>
          <p:nvPr/>
        </p:nvSpPr>
        <p:spPr>
          <a:xfrm>
            <a:off x="6981218" y="2746154"/>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Arrow: Left 21">
            <a:extLst>
              <a:ext uri="{FF2B5EF4-FFF2-40B4-BE49-F238E27FC236}">
                <a16:creationId xmlns:a16="http://schemas.microsoft.com/office/drawing/2014/main" id="{88E065C1-DA1F-41F7-903E-E78FE20712C9}"/>
              </a:ext>
            </a:extLst>
          </p:cNvPr>
          <p:cNvSpPr/>
          <p:nvPr/>
        </p:nvSpPr>
        <p:spPr>
          <a:xfrm>
            <a:off x="7113729" y="329842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Arrow: Left 22">
            <a:extLst>
              <a:ext uri="{FF2B5EF4-FFF2-40B4-BE49-F238E27FC236}">
                <a16:creationId xmlns:a16="http://schemas.microsoft.com/office/drawing/2014/main" id="{58EA97AF-DCC1-4263-8DBA-C92D040E5A7C}"/>
              </a:ext>
            </a:extLst>
          </p:cNvPr>
          <p:cNvSpPr/>
          <p:nvPr/>
        </p:nvSpPr>
        <p:spPr>
          <a:xfrm>
            <a:off x="7398724" y="3877058"/>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Arrow: Left 23">
            <a:extLst>
              <a:ext uri="{FF2B5EF4-FFF2-40B4-BE49-F238E27FC236}">
                <a16:creationId xmlns:a16="http://schemas.microsoft.com/office/drawing/2014/main" id="{B5917B50-BCB9-4C58-A8EC-21E1C2A0518E}"/>
              </a:ext>
            </a:extLst>
          </p:cNvPr>
          <p:cNvSpPr/>
          <p:nvPr/>
        </p:nvSpPr>
        <p:spPr>
          <a:xfrm>
            <a:off x="7189971" y="4399273"/>
            <a:ext cx="417506" cy="19706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Τίτλος 1">
            <a:extLst>
              <a:ext uri="{FF2B5EF4-FFF2-40B4-BE49-F238E27FC236}">
                <a16:creationId xmlns:a16="http://schemas.microsoft.com/office/drawing/2014/main" id="{FC0EBDB5-1B65-41FA-86A2-21A098FFCDDD}"/>
              </a:ext>
            </a:extLst>
          </p:cNvPr>
          <p:cNvSpPr txBox="1">
            <a:spLocks/>
          </p:cNvSpPr>
          <p:nvPr/>
        </p:nvSpPr>
        <p:spPr>
          <a:xfrm>
            <a:off x="353180" y="922104"/>
            <a:ext cx="6482520" cy="400110"/>
          </a:xfrm>
          <a:prstGeom prst="rect">
            <a:avLst/>
          </a:prstGeom>
        </p:spPr>
        <p:txBody>
          <a:bodyPr vert="horz" wrap="square"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nl-NL" sz="1000" dirty="0">
                <a:solidFill>
                  <a:schemeClr val="accent1"/>
                </a:solidFill>
                <a:latin typeface="Arial" panose="020B0604020202020204" pitchFamily="34" charset="0"/>
                <a:ea typeface="SimSun" panose="02010600030101010101" pitchFamily="2" charset="-122"/>
                <a:cs typeface="Times New Roman" panose="02020603050405020304" pitchFamily="18" charset="0"/>
              </a:rPr>
              <a:t>Werkplekken waarbij melding wordt gemaakt van psychosociale risico’s door de aanwezigheid van digitale technologie, EU-27</a:t>
            </a:r>
          </a:p>
        </p:txBody>
      </p:sp>
      <p:sp>
        <p:nvSpPr>
          <p:cNvPr id="2" name="TextBox 1">
            <a:extLst>
              <a:ext uri="{FF2B5EF4-FFF2-40B4-BE49-F238E27FC236}">
                <a16:creationId xmlns:a16="http://schemas.microsoft.com/office/drawing/2014/main" id="{67E0387E-EE01-4654-9D7F-801A5A3BA54E}"/>
              </a:ext>
            </a:extLst>
          </p:cNvPr>
          <p:cNvSpPr txBox="1"/>
          <p:nvPr/>
        </p:nvSpPr>
        <p:spPr>
          <a:xfrm>
            <a:off x="2318222" y="4612611"/>
            <a:ext cx="1796330" cy="215444"/>
          </a:xfrm>
          <a:prstGeom prst="rect">
            <a:avLst/>
          </a:prstGeom>
          <a:solidFill>
            <a:schemeClr val="bg1"/>
          </a:solidFill>
          <a:ln>
            <a:noFill/>
          </a:ln>
        </p:spPr>
        <p:txBody>
          <a:bodyPr wrap="square" rtlCol="0">
            <a:spAutoFit/>
          </a:bodyPr>
          <a:lstStyle/>
          <a:p>
            <a:r>
              <a:rPr lang="nl-NL" sz="800" b="1" dirty="0"/>
              <a:t>Tijdsdruk</a:t>
            </a:r>
          </a:p>
        </p:txBody>
      </p:sp>
      <p:sp>
        <p:nvSpPr>
          <p:cNvPr id="16" name="TextBox 15">
            <a:extLst>
              <a:ext uri="{FF2B5EF4-FFF2-40B4-BE49-F238E27FC236}">
                <a16:creationId xmlns:a16="http://schemas.microsoft.com/office/drawing/2014/main" id="{87FF8A46-15FF-4F4A-B339-F9E3FEF34DB2}"/>
              </a:ext>
            </a:extLst>
          </p:cNvPr>
          <p:cNvSpPr txBox="1"/>
          <p:nvPr/>
        </p:nvSpPr>
        <p:spPr>
          <a:xfrm>
            <a:off x="2318222" y="4803998"/>
            <a:ext cx="1796330" cy="215444"/>
          </a:xfrm>
          <a:prstGeom prst="rect">
            <a:avLst/>
          </a:prstGeom>
          <a:solidFill>
            <a:schemeClr val="bg1"/>
          </a:solidFill>
          <a:ln>
            <a:noFill/>
          </a:ln>
        </p:spPr>
        <p:txBody>
          <a:bodyPr wrap="square" rtlCol="0">
            <a:spAutoFit/>
          </a:bodyPr>
          <a:lstStyle/>
          <a:p>
            <a:r>
              <a:rPr lang="nl-NL" sz="800" b="1" dirty="0"/>
              <a:t>Baanonzekerheid</a:t>
            </a:r>
          </a:p>
        </p:txBody>
      </p:sp>
      <p:sp>
        <p:nvSpPr>
          <p:cNvPr id="17" name="TextBox 16">
            <a:extLst>
              <a:ext uri="{FF2B5EF4-FFF2-40B4-BE49-F238E27FC236}">
                <a16:creationId xmlns:a16="http://schemas.microsoft.com/office/drawing/2014/main" id="{33CE84BF-5795-404D-AA38-003A3BA729CA}"/>
              </a:ext>
            </a:extLst>
          </p:cNvPr>
          <p:cNvSpPr txBox="1"/>
          <p:nvPr/>
        </p:nvSpPr>
        <p:spPr>
          <a:xfrm>
            <a:off x="5220072" y="4612611"/>
            <a:ext cx="2664296" cy="215444"/>
          </a:xfrm>
          <a:prstGeom prst="rect">
            <a:avLst/>
          </a:prstGeom>
          <a:solidFill>
            <a:schemeClr val="bg1"/>
          </a:solidFill>
          <a:ln>
            <a:noFill/>
          </a:ln>
        </p:spPr>
        <p:txBody>
          <a:bodyPr wrap="square" rtlCol="0">
            <a:spAutoFit/>
          </a:bodyPr>
          <a:lstStyle/>
          <a:p>
            <a:r>
              <a:rPr lang="nl-NL" sz="800" b="1" dirty="0"/>
              <a:t>Gebrekkige communicatie of samenwerking</a:t>
            </a:r>
          </a:p>
        </p:txBody>
      </p:sp>
      <p:sp>
        <p:nvSpPr>
          <p:cNvPr id="19" name="TextBox 18">
            <a:extLst>
              <a:ext uri="{FF2B5EF4-FFF2-40B4-BE49-F238E27FC236}">
                <a16:creationId xmlns:a16="http://schemas.microsoft.com/office/drawing/2014/main" id="{7841227B-243D-49EB-AACF-E15F80768975}"/>
              </a:ext>
            </a:extLst>
          </p:cNvPr>
          <p:cNvSpPr txBox="1"/>
          <p:nvPr/>
        </p:nvSpPr>
        <p:spPr>
          <a:xfrm>
            <a:off x="5225678" y="4802673"/>
            <a:ext cx="2664296" cy="215444"/>
          </a:xfrm>
          <a:prstGeom prst="rect">
            <a:avLst/>
          </a:prstGeom>
          <a:solidFill>
            <a:schemeClr val="bg1"/>
          </a:solidFill>
          <a:ln>
            <a:noFill/>
          </a:ln>
        </p:spPr>
        <p:txBody>
          <a:bodyPr wrap="square" rtlCol="0">
            <a:spAutoFit/>
          </a:bodyPr>
          <a:lstStyle/>
          <a:p>
            <a:r>
              <a:rPr lang="nl-NL" sz="800" b="1"/>
              <a:t>Lange of onregelmatige werktijden</a:t>
            </a:r>
          </a:p>
        </p:txBody>
      </p:sp>
    </p:spTree>
    <p:extLst>
      <p:ext uri="{BB962C8B-B14F-4D97-AF65-F5344CB8AC3E}">
        <p14:creationId xmlns:p14="http://schemas.microsoft.com/office/powerpoint/2010/main" val="408177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051D-DB8E-48C5-944F-067F88DC7208}"/>
              </a:ext>
            </a:extLst>
          </p:cNvPr>
          <p:cNvSpPr>
            <a:spLocks noGrp="1"/>
          </p:cNvSpPr>
          <p:nvPr>
            <p:ph type="title"/>
          </p:nvPr>
        </p:nvSpPr>
        <p:spPr>
          <a:xfrm>
            <a:off x="450001" y="118545"/>
            <a:ext cx="8154447" cy="400110"/>
          </a:xfrm>
        </p:spPr>
        <p:txBody>
          <a:bodyPr>
            <a:spAutoFit/>
          </a:bodyPr>
          <a:lstStyle/>
          <a:p>
            <a:r>
              <a:rPr lang="nl-NL" sz="2000" b="1" dirty="0">
                <a:solidFill>
                  <a:srgbClr val="003399"/>
                </a:solidFill>
                <a:ea typeface="Verdana" panose="020B0604030504040204" pitchFamily="34" charset="0"/>
              </a:rPr>
              <a:t>Feiten en cijfers – blootstelling aan psychosociale risico’s</a:t>
            </a:r>
          </a:p>
        </p:txBody>
      </p:sp>
      <p:sp>
        <p:nvSpPr>
          <p:cNvPr id="3" name="Content Placeholder 2">
            <a:extLst>
              <a:ext uri="{FF2B5EF4-FFF2-40B4-BE49-F238E27FC236}">
                <a16:creationId xmlns:a16="http://schemas.microsoft.com/office/drawing/2014/main" id="{32649AD3-9714-B417-F098-C2603937F3A0}"/>
              </a:ext>
            </a:extLst>
          </p:cNvPr>
          <p:cNvSpPr>
            <a:spLocks noGrp="1"/>
          </p:cNvSpPr>
          <p:nvPr>
            <p:ph sz="half" idx="1"/>
          </p:nvPr>
        </p:nvSpPr>
        <p:spPr>
          <a:xfrm>
            <a:off x="395536" y="870966"/>
            <a:ext cx="8208912" cy="3154710"/>
          </a:xfrm>
        </p:spPr>
        <p:txBody>
          <a:bodyPr>
            <a:spAutoFit/>
          </a:bodyPr>
          <a:lstStyle/>
          <a:p>
            <a:pPr marL="0" indent="0">
              <a:spcBef>
                <a:spcPts val="0"/>
              </a:spcBef>
              <a:buNone/>
            </a:pPr>
            <a:r>
              <a:rPr lang="nl-NL" sz="1800" dirty="0">
                <a:solidFill>
                  <a:schemeClr val="accent1"/>
                </a:solidFill>
              </a:rPr>
              <a:t>Waar digitale technologieën…</a:t>
            </a:r>
          </a:p>
          <a:p>
            <a:pPr marL="531813" indent="-173038">
              <a:spcBef>
                <a:spcPts val="600"/>
              </a:spcBef>
            </a:pPr>
            <a:r>
              <a:rPr lang="nl-NL" sz="1800" b="0" dirty="0">
                <a:solidFill>
                  <a:schemeClr val="tx1"/>
                </a:solidFill>
              </a:rPr>
              <a:t>taken, werktijden en ploegen automatisch toewijzen</a:t>
            </a:r>
          </a:p>
          <a:p>
            <a:pPr marL="531813" indent="-173038">
              <a:spcBef>
                <a:spcPts val="600"/>
              </a:spcBef>
            </a:pPr>
            <a:r>
              <a:rPr lang="nl-NL" sz="1800" b="0" dirty="0">
                <a:solidFill>
                  <a:srgbClr val="899E00"/>
                </a:solidFill>
              </a:rPr>
              <a:t>toezicht op/controle van werk/gedrag uitoefenen</a:t>
            </a:r>
          </a:p>
          <a:p>
            <a:pPr marL="0" indent="0">
              <a:spcBef>
                <a:spcPts val="600"/>
              </a:spcBef>
              <a:buNone/>
            </a:pPr>
            <a:r>
              <a:rPr lang="nl-NL" sz="1800" dirty="0">
                <a:solidFill>
                  <a:srgbClr val="003399"/>
                </a:solidFill>
              </a:rPr>
              <a:t>... worden vaker psychosociale risico's gemeld:</a:t>
            </a:r>
          </a:p>
          <a:p>
            <a:pPr lvl="2">
              <a:spcBef>
                <a:spcPts val="1200"/>
              </a:spcBef>
              <a:buFont typeface="Wingdings" panose="05000000000000000000" pitchFamily="2" charset="2"/>
              <a:buChar char="§"/>
            </a:pPr>
            <a:r>
              <a:rPr lang="nl-NL" sz="1800" dirty="0">
                <a:solidFill>
                  <a:srgbClr val="003399"/>
                </a:solidFill>
              </a:rPr>
              <a:t> ernstige tijdsdruk/werkoverbelasting (</a:t>
            </a:r>
            <a:r>
              <a:rPr lang="nl-NL" sz="1800" dirty="0"/>
              <a:t>51 %</a:t>
            </a:r>
            <a:r>
              <a:rPr lang="nl-NL" sz="1800" dirty="0">
                <a:solidFill>
                  <a:srgbClr val="003399"/>
                </a:solidFill>
              </a:rPr>
              <a:t> / </a:t>
            </a:r>
            <a:r>
              <a:rPr lang="nl-NL" sz="1800" dirty="0">
                <a:solidFill>
                  <a:srgbClr val="899E00"/>
                </a:solidFill>
              </a:rPr>
              <a:t>55 %</a:t>
            </a:r>
            <a:r>
              <a:rPr lang="nl-NL" sz="1800" dirty="0">
                <a:solidFill>
                  <a:srgbClr val="003399"/>
                </a:solidFill>
              </a:rPr>
              <a:t>)</a:t>
            </a:r>
          </a:p>
          <a:p>
            <a:pPr lvl="2">
              <a:spcBef>
                <a:spcPts val="1200"/>
              </a:spcBef>
              <a:buFont typeface="Wingdings" panose="05000000000000000000" pitchFamily="2" charset="2"/>
              <a:buChar char="§"/>
            </a:pPr>
            <a:r>
              <a:rPr lang="nl-NL" sz="1800" dirty="0">
                <a:solidFill>
                  <a:srgbClr val="003399"/>
                </a:solidFill>
              </a:rPr>
              <a:t> alleen werken (</a:t>
            </a:r>
            <a:r>
              <a:rPr lang="nl-NL" sz="1800" dirty="0"/>
              <a:t>48 %</a:t>
            </a:r>
            <a:r>
              <a:rPr lang="nl-NL" sz="1800" dirty="0">
                <a:solidFill>
                  <a:srgbClr val="003399"/>
                </a:solidFill>
              </a:rPr>
              <a:t> / </a:t>
            </a:r>
            <a:r>
              <a:rPr lang="nl-NL" sz="1800" dirty="0">
                <a:solidFill>
                  <a:srgbClr val="899E00"/>
                </a:solidFill>
              </a:rPr>
              <a:t>49 %</a:t>
            </a:r>
            <a:r>
              <a:rPr lang="nl-NL" sz="1800" dirty="0">
                <a:solidFill>
                  <a:srgbClr val="003399"/>
                </a:solidFill>
              </a:rPr>
              <a:t>) </a:t>
            </a:r>
          </a:p>
          <a:p>
            <a:pPr lvl="2">
              <a:spcBef>
                <a:spcPts val="1200"/>
              </a:spcBef>
              <a:buFont typeface="Wingdings" panose="05000000000000000000" pitchFamily="2" charset="2"/>
              <a:buChar char="§"/>
            </a:pPr>
            <a:r>
              <a:rPr lang="nl-NL" sz="1800" dirty="0">
                <a:solidFill>
                  <a:srgbClr val="003399"/>
                </a:solidFill>
              </a:rPr>
              <a:t> gebrekkige communicatie binnen de organisatie (</a:t>
            </a:r>
            <a:r>
              <a:rPr lang="nl-NL" sz="1800" dirty="0"/>
              <a:t>32 %</a:t>
            </a:r>
            <a:r>
              <a:rPr lang="nl-NL" sz="1800" dirty="0">
                <a:solidFill>
                  <a:srgbClr val="003399"/>
                </a:solidFill>
              </a:rPr>
              <a:t> / </a:t>
            </a:r>
            <a:r>
              <a:rPr lang="nl-NL" sz="1800" dirty="0">
                <a:solidFill>
                  <a:srgbClr val="899E00"/>
                </a:solidFill>
              </a:rPr>
              <a:t>35 %</a:t>
            </a:r>
            <a:r>
              <a:rPr lang="nl-NL" sz="1800" dirty="0">
                <a:solidFill>
                  <a:srgbClr val="003399"/>
                </a:solidFill>
              </a:rPr>
              <a:t>) </a:t>
            </a:r>
          </a:p>
          <a:p>
            <a:pPr lvl="2">
              <a:spcBef>
                <a:spcPts val="1200"/>
              </a:spcBef>
              <a:buFont typeface="Wingdings" panose="05000000000000000000" pitchFamily="2" charset="2"/>
              <a:buChar char="§"/>
            </a:pPr>
            <a:r>
              <a:rPr lang="nl-NL" sz="1800" dirty="0">
                <a:solidFill>
                  <a:srgbClr val="003399"/>
                </a:solidFill>
              </a:rPr>
              <a:t> minder autonomie op het werk (</a:t>
            </a:r>
            <a:r>
              <a:rPr lang="nl-NL" sz="1800" dirty="0"/>
              <a:t>25 %</a:t>
            </a:r>
            <a:r>
              <a:rPr lang="nl-NL" sz="1800" dirty="0">
                <a:solidFill>
                  <a:srgbClr val="003399"/>
                </a:solidFill>
              </a:rPr>
              <a:t> / </a:t>
            </a:r>
            <a:r>
              <a:rPr lang="nl-NL" sz="1800" dirty="0">
                <a:solidFill>
                  <a:srgbClr val="899E00"/>
                </a:solidFill>
              </a:rPr>
              <a:t>27 %</a:t>
            </a:r>
            <a:r>
              <a:rPr lang="nl-NL" sz="1800" dirty="0">
                <a:solidFill>
                  <a:srgbClr val="003399"/>
                </a:solidFill>
              </a:rPr>
              <a:t>)</a:t>
            </a:r>
          </a:p>
        </p:txBody>
      </p:sp>
      <p:sp>
        <p:nvSpPr>
          <p:cNvPr id="6" name="TextBox 5">
            <a:extLst>
              <a:ext uri="{FF2B5EF4-FFF2-40B4-BE49-F238E27FC236}">
                <a16:creationId xmlns:a16="http://schemas.microsoft.com/office/drawing/2014/main" id="{16BF3D51-6299-996F-ED78-256763290BA0}"/>
              </a:ext>
            </a:extLst>
          </p:cNvPr>
          <p:cNvSpPr txBox="1"/>
          <p:nvPr/>
        </p:nvSpPr>
        <p:spPr>
          <a:xfrm>
            <a:off x="2555776" y="4371950"/>
            <a:ext cx="4032448" cy="276999"/>
          </a:xfrm>
          <a:prstGeom prst="rect">
            <a:avLst/>
          </a:prstGeom>
          <a:noFill/>
        </p:spPr>
        <p:txBody>
          <a:bodyPr wrap="square" rtlCol="0">
            <a:spAutoFit/>
          </a:bodyPr>
          <a:lstStyle/>
          <a:p>
            <a:r>
              <a:rPr lang="nl-NL" sz="1200"/>
              <a:t>Bron: Vinger aan de pols 2022 - EU-OSHA </a:t>
            </a:r>
          </a:p>
        </p:txBody>
      </p:sp>
    </p:spTree>
    <p:extLst>
      <p:ext uri="{BB962C8B-B14F-4D97-AF65-F5344CB8AC3E}">
        <p14:creationId xmlns:p14="http://schemas.microsoft.com/office/powerpoint/2010/main" val="313557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9574" y="862171"/>
            <a:ext cx="8516399" cy="3300904"/>
          </a:xfrm>
        </p:spPr>
        <p:txBody>
          <a:bodyPr>
            <a:spAutoFit/>
          </a:bodyPr>
          <a:lstStyle/>
          <a:p>
            <a:pPr>
              <a:lnSpc>
                <a:spcPct val="95000"/>
              </a:lnSpc>
            </a:pPr>
            <a:r>
              <a:rPr lang="nl-NL" sz="1800" b="0" dirty="0"/>
              <a:t>Voortdurende controle van werknemers</a:t>
            </a:r>
          </a:p>
          <a:p>
            <a:pPr>
              <a:lnSpc>
                <a:spcPct val="95000"/>
              </a:lnSpc>
            </a:pPr>
            <a:r>
              <a:rPr lang="nl-NL" sz="1800" b="0" dirty="0"/>
              <a:t>Werknemers hebben minder autonomie en minder controle over het werk</a:t>
            </a:r>
          </a:p>
          <a:p>
            <a:pPr>
              <a:lnSpc>
                <a:spcPct val="95000"/>
              </a:lnSpc>
            </a:pPr>
            <a:r>
              <a:rPr lang="nl-NL" sz="1800" b="0" dirty="0"/>
              <a:t>Verhoogde prestatiedruk/tijdsdruk</a:t>
            </a:r>
          </a:p>
          <a:p>
            <a:pPr>
              <a:lnSpc>
                <a:spcPct val="95000"/>
              </a:lnSpc>
            </a:pPr>
            <a:r>
              <a:rPr lang="nl-NL" sz="1800" b="0" dirty="0"/>
              <a:t>Verhoogde arbeidsintensiteit </a:t>
            </a:r>
          </a:p>
          <a:p>
            <a:pPr>
              <a:lnSpc>
                <a:spcPct val="95000"/>
              </a:lnSpc>
            </a:pPr>
            <a:r>
              <a:rPr lang="nl-NL" sz="1800" b="0" dirty="0"/>
              <a:t>Minder/geen menselijke tussenkomst bij het nemen van beslissingen</a:t>
            </a:r>
          </a:p>
          <a:p>
            <a:pPr>
              <a:lnSpc>
                <a:spcPct val="95000"/>
              </a:lnSpc>
            </a:pPr>
            <a:r>
              <a:rPr lang="nl-NL" sz="1800" b="0" dirty="0"/>
              <a:t>Minder interactie met leidinggevenden en collega’s</a:t>
            </a:r>
          </a:p>
          <a:p>
            <a:pPr marL="189000" lvl="1" indent="-189000">
              <a:lnSpc>
                <a:spcPct val="95000"/>
              </a:lnSpc>
              <a:spcBef>
                <a:spcPts val="450"/>
              </a:spcBef>
              <a:buClr>
                <a:schemeClr val="tx2"/>
              </a:buClr>
              <a:buFont typeface="Wingdings" pitchFamily="2" charset="2"/>
              <a:buChar char="§"/>
            </a:pPr>
            <a:r>
              <a:rPr lang="nl-NL" sz="1800" dirty="0">
                <a:solidFill>
                  <a:schemeClr val="tx2"/>
                </a:solidFill>
              </a:rPr>
              <a:t>Minder/geen mogelijkheden voor feedback/onderhandelingen</a:t>
            </a:r>
          </a:p>
          <a:p>
            <a:pPr marL="189000" lvl="1" indent="-189000">
              <a:lnSpc>
                <a:spcPct val="95000"/>
              </a:lnSpc>
              <a:spcBef>
                <a:spcPts val="450"/>
              </a:spcBef>
              <a:buClr>
                <a:schemeClr val="tx2"/>
              </a:buClr>
              <a:buFont typeface="Wingdings" pitchFamily="2" charset="2"/>
              <a:buChar char="§"/>
            </a:pPr>
            <a:r>
              <a:rPr lang="nl-NL" sz="1800" dirty="0">
                <a:solidFill>
                  <a:schemeClr val="tx2"/>
                </a:solidFill>
              </a:rPr>
              <a:t>Gebrek aan transparantie</a:t>
            </a:r>
          </a:p>
          <a:p>
            <a:pPr>
              <a:lnSpc>
                <a:spcPct val="95000"/>
              </a:lnSpc>
            </a:pPr>
            <a:r>
              <a:rPr lang="nl-NL" sz="1800" b="0" dirty="0"/>
              <a:t>Disbalans aan informatie</a:t>
            </a:r>
          </a:p>
          <a:p>
            <a:pPr>
              <a:lnSpc>
                <a:spcPct val="95000"/>
              </a:lnSpc>
            </a:pPr>
            <a:r>
              <a:rPr lang="nl-NL" sz="1800" b="0" dirty="0"/>
              <a:t>Problemen op gebied van privacy/gegevensbescherming</a:t>
            </a:r>
          </a:p>
        </p:txBody>
      </p:sp>
      <p:sp>
        <p:nvSpPr>
          <p:cNvPr id="5" name="Content Placeholder 1"/>
          <p:cNvSpPr txBox="1">
            <a:spLocks/>
          </p:cNvSpPr>
          <p:nvPr/>
        </p:nvSpPr>
        <p:spPr>
          <a:xfrm>
            <a:off x="4667234" y="1194672"/>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dirty="0">
              <a:solidFill>
                <a:schemeClr val="tx2"/>
              </a:solidFill>
            </a:endParaRP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118546"/>
            <a:ext cx="8810586" cy="400110"/>
          </a:xfrm>
          <a:prstGeom prst="rect">
            <a:avLst/>
          </a:prstGeom>
        </p:spPr>
        <p:txBody>
          <a:bodyPr vert="horz" wrap="square"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000" dirty="0">
                <a:solidFill>
                  <a:srgbClr val="003399"/>
                </a:solidFill>
              </a:rPr>
              <a:t>Risico’s en uitdagingen op het gebied van VGW in verband met </a:t>
            </a:r>
            <a:r>
              <a:rPr lang="nl-NL" sz="2000" dirty="0" err="1">
                <a:solidFill>
                  <a:srgbClr val="003399"/>
                </a:solidFill>
              </a:rPr>
              <a:t>AIWM</a:t>
            </a:r>
            <a:endParaRPr lang="nl-NL" sz="2000" dirty="0">
              <a:solidFill>
                <a:srgbClr val="003399"/>
              </a:solidFill>
            </a:endParaRPr>
          </a:p>
        </p:txBody>
      </p:sp>
      <p:pic>
        <p:nvPicPr>
          <p:cNvPr id="3" name="Picture 2" descr="A hand with a triangle and exclamation mark&#10;&#10;Description automatically generated">
            <a:extLst>
              <a:ext uri="{FF2B5EF4-FFF2-40B4-BE49-F238E27FC236}">
                <a16:creationId xmlns:a16="http://schemas.microsoft.com/office/drawing/2014/main" id="{C1D3E074-5781-C6AB-B5EA-6B32B9127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585993"/>
            <a:ext cx="1695336" cy="1695336"/>
          </a:xfrm>
          <a:prstGeom prst="rect">
            <a:avLst/>
          </a:prstGeom>
        </p:spPr>
      </p:pic>
    </p:spTree>
    <p:extLst>
      <p:ext uri="{BB962C8B-B14F-4D97-AF65-F5344CB8AC3E}">
        <p14:creationId xmlns:p14="http://schemas.microsoft.com/office/powerpoint/2010/main" val="72593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361141" y="1074143"/>
            <a:ext cx="4441978" cy="190874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9000" indent="-189000" defTabSz="342900">
              <a:lnSpc>
                <a:spcPct val="80000"/>
              </a:lnSpc>
              <a:spcBef>
                <a:spcPts val="450"/>
              </a:spcBef>
              <a:buClr>
                <a:schemeClr val="tx2"/>
              </a:buClr>
              <a:buFont typeface="Wingdings" pitchFamily="2" charset="2"/>
              <a:buChar char="§"/>
            </a:pPr>
            <a:endParaRPr lang="en-GB" sz="1400" dirty="0">
              <a:solidFill>
                <a:schemeClr val="tx2"/>
              </a:solidFill>
            </a:endParaRPr>
          </a:p>
        </p:txBody>
      </p:sp>
      <p:sp>
        <p:nvSpPr>
          <p:cNvPr id="6" name="TextBox 5">
            <a:extLst>
              <a:ext uri="{FF2B5EF4-FFF2-40B4-BE49-F238E27FC236}">
                <a16:creationId xmlns:a16="http://schemas.microsoft.com/office/drawing/2014/main" id="{628A901A-C53A-D4C7-D41F-031EBFCAE5B1}"/>
              </a:ext>
            </a:extLst>
          </p:cNvPr>
          <p:cNvSpPr txBox="1"/>
          <p:nvPr/>
        </p:nvSpPr>
        <p:spPr>
          <a:xfrm>
            <a:off x="1421149" y="1267019"/>
            <a:ext cx="7465633" cy="2010807"/>
          </a:xfrm>
          <a:prstGeom prst="rect">
            <a:avLst/>
          </a:prstGeom>
          <a:noFill/>
        </p:spPr>
        <p:txBody>
          <a:bodyPr wrap="square">
            <a:spAutoFit/>
          </a:bodyPr>
          <a:lstStyle/>
          <a:p>
            <a:pPr marL="189000" indent="-189000" defTabSz="342900">
              <a:spcBef>
                <a:spcPts val="450"/>
              </a:spcBef>
              <a:buClr>
                <a:schemeClr val="tx2"/>
              </a:buClr>
              <a:buFont typeface="Wingdings" pitchFamily="2" charset="2"/>
              <a:buChar char="§"/>
            </a:pPr>
            <a:r>
              <a:rPr lang="nl-NL" dirty="0">
                <a:solidFill>
                  <a:schemeClr val="tx2"/>
                </a:solidFill>
              </a:rPr>
              <a:t>Betere verdeling van taken en werklast onder werknemers</a:t>
            </a:r>
          </a:p>
          <a:p>
            <a:pPr marL="189000" indent="-189000" defTabSz="342900">
              <a:spcBef>
                <a:spcPts val="450"/>
              </a:spcBef>
              <a:buClr>
                <a:schemeClr val="tx2"/>
              </a:buClr>
              <a:buFont typeface="Wingdings" pitchFamily="2" charset="2"/>
              <a:buChar char="§"/>
            </a:pPr>
            <a:r>
              <a:rPr lang="nl-NL" dirty="0">
                <a:solidFill>
                  <a:schemeClr val="tx2"/>
                </a:solidFill>
              </a:rPr>
              <a:t>Risicomonitoring; waarschuwen voor verschillende psychosociale risico's</a:t>
            </a:r>
          </a:p>
          <a:p>
            <a:pPr marL="189000" indent="-189000" defTabSz="342900">
              <a:spcBef>
                <a:spcPts val="450"/>
              </a:spcBef>
              <a:buClr>
                <a:schemeClr val="tx2"/>
              </a:buClr>
              <a:buFont typeface="Wingdings" pitchFamily="2" charset="2"/>
              <a:buChar char="§"/>
            </a:pPr>
            <a:r>
              <a:rPr lang="nl-NL" dirty="0">
                <a:solidFill>
                  <a:schemeClr val="tx2"/>
                </a:solidFill>
              </a:rPr>
              <a:t>Gepersonaliseerde digitale begeleiding voor werknemers</a:t>
            </a:r>
          </a:p>
          <a:p>
            <a:pPr marL="189000" indent="-189000" defTabSz="342900">
              <a:spcBef>
                <a:spcPts val="450"/>
              </a:spcBef>
              <a:buClr>
                <a:schemeClr val="tx2"/>
              </a:buClr>
              <a:buFont typeface="Wingdings" pitchFamily="2" charset="2"/>
              <a:buChar char="§"/>
            </a:pPr>
            <a:r>
              <a:rPr lang="nl-NL" dirty="0">
                <a:solidFill>
                  <a:schemeClr val="tx2"/>
                </a:solidFill>
              </a:rPr>
              <a:t>Gegevens ter ondersteuning van de risicobeoordeling op de werkplek</a:t>
            </a:r>
          </a:p>
          <a:p>
            <a:pPr marL="189000" indent="-189000" defTabSz="342900">
              <a:spcBef>
                <a:spcPts val="450"/>
              </a:spcBef>
              <a:buClr>
                <a:schemeClr val="tx2"/>
              </a:buClr>
              <a:buFont typeface="Wingdings" pitchFamily="2" charset="2"/>
              <a:buChar char="§"/>
            </a:pPr>
            <a:r>
              <a:rPr lang="nl-NL" dirty="0">
                <a:solidFill>
                  <a:schemeClr val="tx2"/>
                </a:solidFill>
              </a:rPr>
              <a:t>Input voor opleidingsprogramma’s op het gebied van VGW</a:t>
            </a:r>
          </a:p>
        </p:txBody>
      </p:sp>
      <p:sp>
        <p:nvSpPr>
          <p:cNvPr id="9" name="Τίτλος 1">
            <a:extLst>
              <a:ext uri="{FF2B5EF4-FFF2-40B4-BE49-F238E27FC236}">
                <a16:creationId xmlns:a16="http://schemas.microsoft.com/office/drawing/2014/main" id="{9E98E1B7-7C72-254D-C24F-630D366659DA}"/>
              </a:ext>
            </a:extLst>
          </p:cNvPr>
          <p:cNvSpPr txBox="1">
            <a:spLocks/>
          </p:cNvSpPr>
          <p:nvPr/>
        </p:nvSpPr>
        <p:spPr>
          <a:xfrm>
            <a:off x="153902" y="118545"/>
            <a:ext cx="8162514" cy="400110"/>
          </a:xfrm>
          <a:prstGeom prst="rect">
            <a:avLst/>
          </a:prstGeom>
        </p:spPr>
        <p:txBody>
          <a:bodyPr vert="horz"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000" dirty="0">
                <a:solidFill>
                  <a:srgbClr val="003399"/>
                </a:solidFill>
              </a:rPr>
              <a:t>Potentiële voordelen van </a:t>
            </a:r>
            <a:r>
              <a:rPr lang="nl-NL" sz="2000" dirty="0" err="1">
                <a:solidFill>
                  <a:srgbClr val="003399"/>
                </a:solidFill>
              </a:rPr>
              <a:t>AIWM</a:t>
            </a:r>
            <a:r>
              <a:rPr lang="nl-NL" sz="2000" dirty="0">
                <a:solidFill>
                  <a:srgbClr val="003399"/>
                </a:solidFill>
              </a:rPr>
              <a:t> voor VGW</a:t>
            </a:r>
          </a:p>
        </p:txBody>
      </p:sp>
      <p:sp>
        <p:nvSpPr>
          <p:cNvPr id="3" name="TextBox 2">
            <a:extLst>
              <a:ext uri="{FF2B5EF4-FFF2-40B4-BE49-F238E27FC236}">
                <a16:creationId xmlns:a16="http://schemas.microsoft.com/office/drawing/2014/main" id="{141575BD-AB41-DD61-1BC6-C56DBBE2178E}"/>
              </a:ext>
            </a:extLst>
          </p:cNvPr>
          <p:cNvSpPr txBox="1"/>
          <p:nvPr/>
        </p:nvSpPr>
        <p:spPr>
          <a:xfrm>
            <a:off x="147750" y="3522538"/>
            <a:ext cx="8732880" cy="707886"/>
          </a:xfrm>
          <a:prstGeom prst="rect">
            <a:avLst/>
          </a:prstGeom>
          <a:solidFill>
            <a:srgbClr val="003399"/>
          </a:solidFill>
          <a:ln w="28575">
            <a:solidFill>
              <a:srgbClr val="ACC700"/>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lvl="1" algn="ctr"/>
            <a:r>
              <a:rPr lang="nl-NL" sz="2000" b="1" dirty="0">
                <a:solidFill>
                  <a:schemeClr val="bg1"/>
                </a:solidFill>
                <a:latin typeface="Arial" panose="020B0604020202020204" pitchFamily="34" charset="0"/>
                <a:ea typeface="SimSun" panose="02010600030101010101" pitchFamily="2" charset="-122"/>
                <a:cs typeface="Times New Roman" panose="02020603050405020304" pitchFamily="18" charset="0"/>
              </a:rPr>
              <a:t>Tot nu toe blijven verbeteringen op gebied van VGW </a:t>
            </a:r>
            <a:r>
              <a:rPr lang="nl-BE" sz="2000" b="1" dirty="0">
                <a:solidFill>
                  <a:schemeClr val="bg1"/>
                </a:solidFill>
                <a:latin typeface="Arial" panose="020B0604020202020204" pitchFamily="34" charset="0"/>
                <a:ea typeface="SimSun" panose="02010600030101010101" pitchFamily="2" charset="-122"/>
                <a:cs typeface="Times New Roman" panose="02020603050405020304" pitchFamily="18" charset="0"/>
              </a:rPr>
              <a:t>door AIWM </a:t>
            </a:r>
            <a:r>
              <a:rPr lang="nl-NL" sz="2000" b="1" dirty="0">
                <a:solidFill>
                  <a:schemeClr val="bg1"/>
                </a:solidFill>
                <a:latin typeface="Arial" panose="020B0604020202020204" pitchFamily="34" charset="0"/>
                <a:ea typeface="SimSun" panose="02010600030101010101" pitchFamily="2" charset="-122"/>
                <a:cs typeface="Times New Roman" panose="02020603050405020304" pitchFamily="18" charset="0"/>
              </a:rPr>
              <a:t>in de praktijk beperkt</a:t>
            </a:r>
          </a:p>
        </p:txBody>
      </p:sp>
      <p:pic>
        <p:nvPicPr>
          <p:cNvPr id="2" name="Picture 1" descr="A hand with keys on it&#10;&#10;Description automatically generated">
            <a:extLst>
              <a:ext uri="{FF2B5EF4-FFF2-40B4-BE49-F238E27FC236}">
                <a16:creationId xmlns:a16="http://schemas.microsoft.com/office/drawing/2014/main" id="{7AA4A285-D532-ACDA-0C7F-B9F75B810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04" y="1301728"/>
            <a:ext cx="1011388" cy="1011388"/>
          </a:xfrm>
          <a:prstGeom prst="rect">
            <a:avLst/>
          </a:prstGeom>
        </p:spPr>
      </p:pic>
    </p:spTree>
    <p:extLst>
      <p:ext uri="{BB962C8B-B14F-4D97-AF65-F5344CB8AC3E}">
        <p14:creationId xmlns:p14="http://schemas.microsoft.com/office/powerpoint/2010/main" val="34963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0FAC-4200-0EA4-66D0-075D19748D44}"/>
              </a:ext>
            </a:extLst>
          </p:cNvPr>
          <p:cNvSpPr>
            <a:spLocks noGrp="1"/>
          </p:cNvSpPr>
          <p:nvPr>
            <p:ph type="title"/>
          </p:nvPr>
        </p:nvSpPr>
        <p:spPr>
          <a:xfrm>
            <a:off x="422705" y="-20538"/>
            <a:ext cx="8037727" cy="707886"/>
          </a:xfrm>
        </p:spPr>
        <p:txBody>
          <a:bodyPr wrap="square">
            <a:spAutoFit/>
          </a:bodyPr>
          <a:lstStyle/>
          <a:p>
            <a:r>
              <a:rPr lang="nl-NL" sz="2000" dirty="0"/>
              <a:t>Werknemersparticipatie: een hoeksteen van preventie op het gebied van VGW</a:t>
            </a:r>
          </a:p>
        </p:txBody>
      </p:sp>
      <p:graphicFrame>
        <p:nvGraphicFramePr>
          <p:cNvPr id="6" name="Diagram 5">
            <a:extLst>
              <a:ext uri="{FF2B5EF4-FFF2-40B4-BE49-F238E27FC236}">
                <a16:creationId xmlns:a16="http://schemas.microsoft.com/office/drawing/2014/main" id="{0EBF4F91-0FA3-41E4-A1D7-A6880CCDB067}"/>
              </a:ext>
            </a:extLst>
          </p:cNvPr>
          <p:cNvGraphicFramePr/>
          <p:nvPr/>
        </p:nvGraphicFramePr>
        <p:xfrm>
          <a:off x="735040" y="2355726"/>
          <a:ext cx="7378176"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9AD9C6C-11F7-5268-4973-98955E9CE41C}"/>
              </a:ext>
            </a:extLst>
          </p:cNvPr>
          <p:cNvGraphicFramePr/>
          <p:nvPr/>
        </p:nvGraphicFramePr>
        <p:xfrm>
          <a:off x="722216" y="3429923"/>
          <a:ext cx="7378176" cy="870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54BC630B-F15C-9727-6973-68A8AB5B72E5}"/>
              </a:ext>
            </a:extLst>
          </p:cNvPr>
          <p:cNvSpPr txBox="1"/>
          <p:nvPr/>
        </p:nvSpPr>
        <p:spPr>
          <a:xfrm>
            <a:off x="614204" y="1275606"/>
            <a:ext cx="7594200" cy="760208"/>
          </a:xfrm>
          <a:prstGeom prst="rect">
            <a:avLst/>
          </a:prstGeom>
          <a:noFill/>
          <a:ln w="28575">
            <a:solidFill>
              <a:srgbClr val="899E00"/>
            </a:solidFill>
          </a:ln>
        </p:spPr>
        <p:txBody>
          <a:bodyPr wrap="square">
            <a:spAutoFit/>
          </a:bodyPr>
          <a:lstStyle>
            <a:defPPr>
              <a:defRPr lang="en-US"/>
            </a:defPPr>
            <a:lvl1pPr>
              <a:defRPr sz="1600" b="1" i="1">
                <a:solidFill>
                  <a:srgbClr val="E64715"/>
                </a:solidFill>
                <a:latin typeface="Arial" panose="020B0604020202020204" pitchFamily="34" charset="0"/>
                <a:ea typeface="SimSun" panose="02010600030101010101" pitchFamily="2" charset="-122"/>
                <a:cs typeface="Times New Roman" panose="02020603050405020304" pitchFamily="18" charset="0"/>
              </a:defRPr>
            </a:lvl1pPr>
          </a:lstStyle>
          <a:p>
            <a:pPr marL="0" indent="0">
              <a:lnSpc>
                <a:spcPct val="80000"/>
              </a:lnSpc>
              <a:spcBef>
                <a:spcPts val="600"/>
              </a:spcBef>
              <a:buNone/>
            </a:pPr>
            <a:r>
              <a:rPr lang="nl-NL" b="0" i="1" dirty="0">
                <a:solidFill>
                  <a:srgbClr val="899E00"/>
                </a:solidFill>
                <a:ea typeface="SimSun" panose="02010600030101010101" pitchFamily="2" charset="-122"/>
                <a:cs typeface="Times New Roman" panose="02020603050405020304" pitchFamily="18" charset="0"/>
              </a:rPr>
              <a:t>Het is van essentieel belang om werknemers te informeren en hen te betrekken bij het ontwerp en het gebruik van </a:t>
            </a:r>
            <a:r>
              <a:rPr lang="nl-NL" b="0" i="1" dirty="0" err="1">
                <a:solidFill>
                  <a:srgbClr val="899E00"/>
                </a:solidFill>
                <a:ea typeface="SimSun" panose="02010600030101010101" pitchFamily="2" charset="-122"/>
                <a:cs typeface="Times New Roman" panose="02020603050405020304" pitchFamily="18" charset="0"/>
              </a:rPr>
              <a:t>AIWM</a:t>
            </a:r>
            <a:r>
              <a:rPr lang="nl-NL" b="0" i="1" dirty="0">
                <a:solidFill>
                  <a:srgbClr val="899E00"/>
                </a:solidFill>
                <a:ea typeface="SimSun" panose="02010600030101010101" pitchFamily="2" charset="-122"/>
                <a:cs typeface="Times New Roman" panose="02020603050405020304" pitchFamily="18" charset="0"/>
              </a:rPr>
              <a:t>.</a:t>
            </a:r>
          </a:p>
          <a:p>
            <a:pPr>
              <a:lnSpc>
                <a:spcPct val="80000"/>
              </a:lnSpc>
              <a:spcBef>
                <a:spcPts val="600"/>
              </a:spcBef>
            </a:pPr>
            <a:r>
              <a:rPr lang="nl-NL" b="0" dirty="0">
                <a:solidFill>
                  <a:srgbClr val="899E00"/>
                </a:solidFill>
              </a:rPr>
              <a:t>Daarom moet AIWM transparant en begrijpelijk zijn.</a:t>
            </a:r>
          </a:p>
        </p:txBody>
      </p:sp>
      <p:sp>
        <p:nvSpPr>
          <p:cNvPr id="8" name="Title 1">
            <a:extLst>
              <a:ext uri="{FF2B5EF4-FFF2-40B4-BE49-F238E27FC236}">
                <a16:creationId xmlns:a16="http://schemas.microsoft.com/office/drawing/2014/main" id="{7D488F57-CFC5-43A5-8E10-4F975CA4D900}"/>
              </a:ext>
            </a:extLst>
          </p:cNvPr>
          <p:cNvSpPr txBox="1">
            <a:spLocks/>
          </p:cNvSpPr>
          <p:nvPr/>
        </p:nvSpPr>
        <p:spPr>
          <a:xfrm>
            <a:off x="602274" y="765627"/>
            <a:ext cx="8298590" cy="369332"/>
          </a:xfrm>
          <a:prstGeom prst="rect">
            <a:avLst/>
          </a:prstGeom>
        </p:spPr>
        <p:txBody>
          <a:bodyPr vert="horz"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i="1" dirty="0">
                <a:solidFill>
                  <a:schemeClr val="tx1"/>
                </a:solidFill>
                <a:latin typeface="Arial" panose="020B0604020202020204" pitchFamily="34" charset="0"/>
                <a:ea typeface="SimSun" panose="02010600030101010101" pitchFamily="2" charset="-122"/>
                <a:cs typeface="Times New Roman" panose="02020603050405020304" pitchFamily="18" charset="0"/>
              </a:rPr>
              <a:t>Bevestigd door casestudies:</a:t>
            </a:r>
          </a:p>
        </p:txBody>
      </p:sp>
    </p:spTree>
    <p:extLst>
      <p:ext uri="{BB962C8B-B14F-4D97-AF65-F5344CB8AC3E}">
        <p14:creationId xmlns:p14="http://schemas.microsoft.com/office/powerpoint/2010/main" val="270131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B97D415E-24ED-DF46-93E9-B337F0A623D3}"/>
              </a:ext>
            </a:extLst>
          </p:cNvPr>
          <p:cNvSpPr/>
          <p:nvPr/>
        </p:nvSpPr>
        <p:spPr>
          <a:xfrm rot="10800000">
            <a:off x="506055" y="1059582"/>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key and checklist with a key&#10;&#10;Description automatically generated">
            <a:extLst>
              <a:ext uri="{FF2B5EF4-FFF2-40B4-BE49-F238E27FC236}">
                <a16:creationId xmlns:a16="http://schemas.microsoft.com/office/drawing/2014/main" id="{C337B8CB-D5AA-0992-0E45-FA33C6664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768" y="3752658"/>
            <a:ext cx="1276178" cy="1236352"/>
          </a:xfrm>
          <a:prstGeom prst="rect">
            <a:avLst/>
          </a:prstGeom>
        </p:spPr>
      </p:pic>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395536" y="135381"/>
            <a:ext cx="7803399" cy="400110"/>
          </a:xfrm>
        </p:spPr>
        <p:txBody>
          <a:bodyPr>
            <a:spAutoFit/>
          </a:bodyPr>
          <a:lstStyle/>
          <a:p>
            <a:r>
              <a:rPr lang="nl-NL" sz="2000" dirty="0"/>
              <a:t>Belangrijkste succesfactoren voor VGW – praktijkvoorbeelden</a:t>
            </a: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604596" y="1707654"/>
            <a:ext cx="7704856" cy="1742015"/>
          </a:xfrm>
        </p:spPr>
        <p:txBody>
          <a:bodyPr>
            <a:spAutoFit/>
          </a:bodyPr>
          <a:lstStyle/>
          <a:p>
            <a:pPr marL="0" indent="0">
              <a:lnSpc>
                <a:spcPct val="90000"/>
              </a:lnSpc>
              <a:spcBef>
                <a:spcPts val="600"/>
              </a:spcBef>
              <a:buNone/>
            </a:pPr>
            <a:r>
              <a:rPr lang="nl-NL" sz="1800" dirty="0" err="1"/>
              <a:t>AIWM</a:t>
            </a:r>
            <a:r>
              <a:rPr lang="nl-NL" sz="1800" dirty="0"/>
              <a:t> bij productie, onderhoud en logistiek in een bedrijf dat onderdelen voor de automobielindustrie produceert:</a:t>
            </a:r>
          </a:p>
          <a:p>
            <a:pPr lvl="1">
              <a:lnSpc>
                <a:spcPct val="90000"/>
              </a:lnSpc>
              <a:spcBef>
                <a:spcPts val="600"/>
              </a:spcBef>
            </a:pPr>
            <a:r>
              <a:rPr lang="nl-NL" sz="1800" dirty="0">
                <a:solidFill>
                  <a:srgbClr val="899E00"/>
                </a:solidFill>
              </a:rPr>
              <a:t>hogere productiviteit, minder stress, verbeterde werk- privébalans </a:t>
            </a:r>
          </a:p>
          <a:p>
            <a:pPr lvl="1">
              <a:lnSpc>
                <a:spcPct val="90000"/>
              </a:lnSpc>
              <a:spcBef>
                <a:spcPts val="600"/>
              </a:spcBef>
            </a:pPr>
            <a:r>
              <a:rPr lang="nl-NL" sz="1800" dirty="0">
                <a:solidFill>
                  <a:srgbClr val="899E00"/>
                </a:solidFill>
              </a:rPr>
              <a:t>ondersteuning van geschoolde operators bij het procesbeheer en bij het zich aanpassen aan veranderingen met behulp van realtimegegevens en geautomatiseerde toewijzing van taken</a:t>
            </a:r>
          </a:p>
        </p:txBody>
      </p:sp>
    </p:spTree>
    <p:extLst>
      <p:ext uri="{BB962C8B-B14F-4D97-AF65-F5344CB8AC3E}">
        <p14:creationId xmlns:p14="http://schemas.microsoft.com/office/powerpoint/2010/main" val="235161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t>Waar gaat het over?</a:t>
            </a:r>
          </a:p>
        </p:txBody>
      </p:sp>
      <p:sp>
        <p:nvSpPr>
          <p:cNvPr id="6" name="TextBox 5"/>
          <p:cNvSpPr txBox="1"/>
          <p:nvPr/>
        </p:nvSpPr>
        <p:spPr>
          <a:xfrm>
            <a:off x="442383" y="824548"/>
            <a:ext cx="7855797"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nl-NL" sz="1600" b="1" dirty="0">
                <a:solidFill>
                  <a:srgbClr val="003399"/>
                </a:solidFill>
              </a:rPr>
              <a:t>Onze manier van werken, werkplekken en werktijden zijn onderhevig aan snelle veranderingen door digitale technologieën</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nl-NL" sz="1600" b="1" dirty="0">
                <a:solidFill>
                  <a:srgbClr val="003399"/>
                </a:solidFill>
              </a:rPr>
              <a:t>Digitale technologie biedt niet alleen meer kansen voor werknemers en werkgevers in alle sectoren, maar brengt ook uitdagingen en risico’s mee op het gebied van veiligheid en gezondheid.</a:t>
            </a:r>
          </a:p>
        </p:txBody>
      </p:sp>
    </p:spTree>
    <p:extLst>
      <p:ext uri="{BB962C8B-B14F-4D97-AF65-F5344CB8AC3E}">
        <p14:creationId xmlns:p14="http://schemas.microsoft.com/office/powerpoint/2010/main" val="171127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0BF0D083-A021-5C54-ECDC-F5BF7E702D1C}"/>
              </a:ext>
            </a:extLst>
          </p:cNvPr>
          <p:cNvSpPr/>
          <p:nvPr/>
        </p:nvSpPr>
        <p:spPr>
          <a:xfrm rot="10800000">
            <a:off x="574708" y="1039084"/>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key and checklist with a key&#10;&#10;Description automatically generated">
            <a:extLst>
              <a:ext uri="{FF2B5EF4-FFF2-40B4-BE49-F238E27FC236}">
                <a16:creationId xmlns:a16="http://schemas.microsoft.com/office/drawing/2014/main" id="{7564829B-C41F-9095-9BE2-9C11BC9FB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3582292"/>
            <a:ext cx="1467560" cy="1421761"/>
          </a:xfrm>
          <a:prstGeom prst="rect">
            <a:avLst/>
          </a:prstGeom>
        </p:spPr>
      </p:pic>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323528" y="139447"/>
            <a:ext cx="8595487" cy="400110"/>
          </a:xfrm>
        </p:spPr>
        <p:txBody>
          <a:bodyPr>
            <a:spAutoFit/>
          </a:bodyPr>
          <a:lstStyle/>
          <a:p>
            <a:r>
              <a:rPr lang="nl-NL" sz="2000" dirty="0"/>
              <a:t>Belangrijkste succesfactoren voor VGW – praktijkvoorbeelden</a:t>
            </a: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598720" y="1700742"/>
            <a:ext cx="7803396" cy="1742015"/>
          </a:xfrm>
        </p:spPr>
        <p:txBody>
          <a:bodyPr wrap="square">
            <a:spAutoFit/>
          </a:bodyPr>
          <a:lstStyle/>
          <a:p>
            <a:pPr marL="0" indent="0">
              <a:lnSpc>
                <a:spcPct val="90000"/>
              </a:lnSpc>
              <a:spcBef>
                <a:spcPts val="600"/>
              </a:spcBef>
              <a:buNone/>
            </a:pPr>
            <a:r>
              <a:rPr lang="nl-NL" sz="1800" dirty="0" err="1"/>
              <a:t>AIWM</a:t>
            </a:r>
            <a:r>
              <a:rPr lang="nl-NL" sz="1800" dirty="0"/>
              <a:t> in de assemblagelijn van een autofabrikant:</a:t>
            </a:r>
          </a:p>
          <a:p>
            <a:pPr lvl="1">
              <a:lnSpc>
                <a:spcPct val="90000"/>
              </a:lnSpc>
              <a:spcBef>
                <a:spcPts val="600"/>
              </a:spcBef>
            </a:pPr>
            <a:r>
              <a:rPr lang="nl-NL" sz="1800" dirty="0">
                <a:solidFill>
                  <a:srgbClr val="899E00"/>
                </a:solidFill>
                <a:effectLst/>
                <a:ea typeface="Aptos" panose="020B0004020202020204" pitchFamily="34" charset="0"/>
                <a:cs typeface="Aptos" panose="020B0004020202020204" pitchFamily="34" charset="0"/>
              </a:rPr>
              <a:t>geoptimaliseerde assemblagelijn om gezondheids- en veiligheidsrisico's aan te pakken, </a:t>
            </a:r>
            <a:r>
              <a:rPr lang="nl-NL" sz="1800" dirty="0">
                <a:solidFill>
                  <a:srgbClr val="899E00"/>
                </a:solidFill>
              </a:rPr>
              <a:t>vooral in </a:t>
            </a:r>
            <a:r>
              <a:rPr lang="nl-NL" sz="1800" dirty="0">
                <a:solidFill>
                  <a:srgbClr val="899E00"/>
                </a:solidFill>
                <a:effectLst/>
                <a:ea typeface="Aptos" panose="020B0004020202020204" pitchFamily="34" charset="0"/>
                <a:cs typeface="Aptos" panose="020B0004020202020204" pitchFamily="34" charset="0"/>
              </a:rPr>
              <a:t>de veeleisende laatste productiefasen. </a:t>
            </a:r>
          </a:p>
          <a:p>
            <a:pPr lvl="1">
              <a:lnSpc>
                <a:spcPct val="90000"/>
              </a:lnSpc>
              <a:spcBef>
                <a:spcPts val="600"/>
              </a:spcBef>
            </a:pPr>
            <a:r>
              <a:rPr lang="nl-NL" sz="1800" dirty="0">
                <a:solidFill>
                  <a:srgbClr val="899E00"/>
                </a:solidFill>
                <a:effectLst/>
                <a:ea typeface="Aptos" panose="020B0004020202020204" pitchFamily="34" charset="0"/>
                <a:cs typeface="Aptos" panose="020B0004020202020204" pitchFamily="34" charset="0"/>
              </a:rPr>
              <a:t>uitgebreide scholing en controle van gegevens zorgen voor een evenwicht tussen efficiëntie, kwaliteit van het werk en VGW, </a:t>
            </a:r>
            <a:r>
              <a:rPr lang="nl-NL" sz="1800" dirty="0">
                <a:solidFill>
                  <a:srgbClr val="899E00"/>
                </a:solidFill>
              </a:rPr>
              <a:t>ten gunste van werknemers </a:t>
            </a:r>
            <a:r>
              <a:rPr lang="nl-NL" sz="1800" dirty="0">
                <a:solidFill>
                  <a:srgbClr val="899E00"/>
                </a:solidFill>
                <a:effectLst/>
                <a:ea typeface="Aptos" panose="020B0004020202020204" pitchFamily="34" charset="0"/>
                <a:cs typeface="Aptos" panose="020B0004020202020204" pitchFamily="34" charset="0"/>
              </a:rPr>
              <a:t>en teamleiders.</a:t>
            </a:r>
          </a:p>
        </p:txBody>
      </p:sp>
    </p:spTree>
    <p:extLst>
      <p:ext uri="{BB962C8B-B14F-4D97-AF65-F5344CB8AC3E}">
        <p14:creationId xmlns:p14="http://schemas.microsoft.com/office/powerpoint/2010/main" val="203277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EE566565-5981-9E15-2D0B-5905FD12F582}"/>
              </a:ext>
            </a:extLst>
          </p:cNvPr>
          <p:cNvSpPr/>
          <p:nvPr/>
        </p:nvSpPr>
        <p:spPr>
          <a:xfrm rot="10800000">
            <a:off x="380583" y="814778"/>
            <a:ext cx="7803397" cy="306533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8E30F6-6CFA-1691-2C01-22B75CCFE865}"/>
              </a:ext>
            </a:extLst>
          </p:cNvPr>
          <p:cNvSpPr>
            <a:spLocks noGrp="1"/>
          </p:cNvSpPr>
          <p:nvPr>
            <p:ph type="title"/>
          </p:nvPr>
        </p:nvSpPr>
        <p:spPr>
          <a:xfrm>
            <a:off x="323528" y="154836"/>
            <a:ext cx="8595487" cy="369332"/>
          </a:xfrm>
        </p:spPr>
        <p:txBody>
          <a:bodyPr>
            <a:spAutoFit/>
          </a:bodyPr>
          <a:lstStyle/>
          <a:p>
            <a:pPr marL="0" indent="0">
              <a:lnSpc>
                <a:spcPct val="90000"/>
              </a:lnSpc>
              <a:spcBef>
                <a:spcPts val="600"/>
              </a:spcBef>
              <a:buNone/>
            </a:pPr>
            <a:r>
              <a:rPr lang="nl-NL" sz="2000" dirty="0"/>
              <a:t>Belangrijke succesfactoren voor VGW – </a:t>
            </a:r>
            <a:r>
              <a:rPr lang="nl-NL" sz="2000" dirty="0" err="1"/>
              <a:t>AIWM</a:t>
            </a:r>
            <a:r>
              <a:rPr lang="nl-NL" sz="2000" dirty="0"/>
              <a:t> op de werkplek </a:t>
            </a:r>
          </a:p>
        </p:txBody>
      </p:sp>
      <p:sp>
        <p:nvSpPr>
          <p:cNvPr id="3" name="Content Placeholder 2">
            <a:extLst>
              <a:ext uri="{FF2B5EF4-FFF2-40B4-BE49-F238E27FC236}">
                <a16:creationId xmlns:a16="http://schemas.microsoft.com/office/drawing/2014/main" id="{AC3E137B-26BC-95E1-C4C0-EA9DE6CBFCE4}"/>
              </a:ext>
            </a:extLst>
          </p:cNvPr>
          <p:cNvSpPr>
            <a:spLocks noGrp="1"/>
          </p:cNvSpPr>
          <p:nvPr>
            <p:ph sz="half" idx="1"/>
          </p:nvPr>
        </p:nvSpPr>
        <p:spPr>
          <a:xfrm>
            <a:off x="755576" y="1419622"/>
            <a:ext cx="7650392" cy="1972848"/>
          </a:xfrm>
        </p:spPr>
        <p:txBody>
          <a:bodyPr>
            <a:spAutoFit/>
          </a:bodyPr>
          <a:lstStyle/>
          <a:p>
            <a:pPr marL="0" indent="0">
              <a:lnSpc>
                <a:spcPct val="90000"/>
              </a:lnSpc>
              <a:spcBef>
                <a:spcPts val="600"/>
              </a:spcBef>
              <a:buNone/>
            </a:pPr>
            <a:endParaRPr lang="en-GB" sz="1800" dirty="0">
              <a:solidFill>
                <a:srgbClr val="92D050"/>
              </a:solidFill>
              <a:ea typeface="Aptos" panose="020B0004020202020204" pitchFamily="34" charset="0"/>
              <a:cs typeface="Aptos" panose="020B0004020202020204" pitchFamily="34" charset="0"/>
            </a:endParaRPr>
          </a:p>
          <a:p>
            <a:pPr>
              <a:lnSpc>
                <a:spcPct val="90000"/>
              </a:lnSpc>
              <a:spcBef>
                <a:spcPts val="600"/>
              </a:spcBef>
            </a:pPr>
            <a:r>
              <a:rPr lang="nl-NL" sz="1800" dirty="0">
                <a:solidFill>
                  <a:srgbClr val="003399"/>
                </a:solidFill>
              </a:rPr>
              <a:t>betrouwbaar VGW-beleid en VGW-beheersysteem</a:t>
            </a:r>
          </a:p>
          <a:p>
            <a:pPr marL="0" indent="0">
              <a:lnSpc>
                <a:spcPct val="90000"/>
              </a:lnSpc>
              <a:spcBef>
                <a:spcPts val="600"/>
              </a:spcBef>
              <a:buNone/>
            </a:pPr>
            <a:endParaRPr lang="en-GB" sz="1800" dirty="0">
              <a:solidFill>
                <a:srgbClr val="003399"/>
              </a:solidFill>
            </a:endParaRPr>
          </a:p>
          <a:p>
            <a:pPr>
              <a:lnSpc>
                <a:spcPct val="90000"/>
              </a:lnSpc>
              <a:spcBef>
                <a:spcPts val="600"/>
              </a:spcBef>
            </a:pPr>
            <a:r>
              <a:rPr lang="nl-NL" sz="1800" dirty="0">
                <a:solidFill>
                  <a:srgbClr val="003399"/>
                </a:solidFill>
              </a:rPr>
              <a:t>transparantie over de verzameling en het gebruik van gegevens </a:t>
            </a:r>
          </a:p>
          <a:p>
            <a:pPr marL="0" indent="0">
              <a:lnSpc>
                <a:spcPct val="90000"/>
              </a:lnSpc>
              <a:spcBef>
                <a:spcPts val="600"/>
              </a:spcBef>
              <a:buNone/>
            </a:pPr>
            <a:endParaRPr lang="en-GB" sz="1800" dirty="0">
              <a:solidFill>
                <a:srgbClr val="003399"/>
              </a:solidFill>
            </a:endParaRPr>
          </a:p>
          <a:p>
            <a:pPr>
              <a:lnSpc>
                <a:spcPct val="90000"/>
              </a:lnSpc>
              <a:spcBef>
                <a:spcPts val="600"/>
              </a:spcBef>
            </a:pPr>
            <a:r>
              <a:rPr lang="nl-NL" sz="1800" dirty="0">
                <a:solidFill>
                  <a:srgbClr val="003399"/>
                </a:solidFill>
              </a:rPr>
              <a:t>werknemersparticipatie</a:t>
            </a:r>
          </a:p>
        </p:txBody>
      </p:sp>
      <p:pic>
        <p:nvPicPr>
          <p:cNvPr id="6" name="Picture 5" descr="A key and checklist with a key&#10;&#10;Description automatically generated">
            <a:extLst>
              <a:ext uri="{FF2B5EF4-FFF2-40B4-BE49-F238E27FC236}">
                <a16:creationId xmlns:a16="http://schemas.microsoft.com/office/drawing/2014/main" id="{3EBEEA62-9276-81C4-8A3F-6CE4A8675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484" y="2940989"/>
            <a:ext cx="1467560" cy="1421761"/>
          </a:xfrm>
          <a:prstGeom prst="rect">
            <a:avLst/>
          </a:prstGeom>
        </p:spPr>
      </p:pic>
    </p:spTree>
    <p:extLst>
      <p:ext uri="{BB962C8B-B14F-4D97-AF65-F5344CB8AC3E}">
        <p14:creationId xmlns:p14="http://schemas.microsoft.com/office/powerpoint/2010/main" val="3161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75" y="1564301"/>
            <a:ext cx="6340957" cy="2246769"/>
          </a:xfrm>
        </p:spPr>
        <p:txBody>
          <a:bodyPr wrap="square">
            <a:spAutoFit/>
          </a:bodyPr>
          <a:lstStyle/>
          <a:p>
            <a:pPr marL="179388" lvl="1" indent="-179388">
              <a:spcBef>
                <a:spcPts val="600"/>
              </a:spcBef>
              <a:buFont typeface="Wingdings" panose="05000000000000000000" pitchFamily="2" charset="2"/>
              <a:buChar char="§"/>
            </a:pPr>
            <a:r>
              <a:rPr lang="nl-NL" sz="2000" dirty="0">
                <a:solidFill>
                  <a:srgbClr val="003399"/>
                </a:solidFill>
              </a:rPr>
              <a:t>EU-kaderrichtlijn 89/391/EEG inzake veiligheid en gezondheid op het werk</a:t>
            </a:r>
          </a:p>
          <a:p>
            <a:pPr marL="179388" lvl="1" indent="-179388">
              <a:spcBef>
                <a:spcPts val="600"/>
              </a:spcBef>
              <a:buFont typeface="Wingdings" panose="05000000000000000000" pitchFamily="2" charset="2"/>
              <a:buChar char="§"/>
            </a:pPr>
            <a:r>
              <a:rPr lang="nl-NL" sz="2000" dirty="0">
                <a:solidFill>
                  <a:srgbClr val="003399"/>
                </a:solidFill>
              </a:rPr>
              <a:t> Specifieke “dochterrichtlijnen”</a:t>
            </a:r>
          </a:p>
          <a:p>
            <a:pPr marL="179388" lvl="1" indent="-179388">
              <a:spcBef>
                <a:spcPts val="600"/>
              </a:spcBef>
              <a:buFont typeface="Wingdings" panose="05000000000000000000" pitchFamily="2" charset="2"/>
              <a:buChar char="§"/>
            </a:pPr>
            <a:r>
              <a:rPr lang="nl-NL" sz="2000" dirty="0">
                <a:solidFill>
                  <a:srgbClr val="003399"/>
                </a:solidFill>
              </a:rPr>
              <a:t>AI-wetgeving</a:t>
            </a:r>
          </a:p>
          <a:p>
            <a:pPr marL="179388" lvl="1" indent="-179388">
              <a:spcBef>
                <a:spcPts val="600"/>
              </a:spcBef>
              <a:buFont typeface="Wingdings" panose="05000000000000000000" pitchFamily="2" charset="2"/>
              <a:buChar char="§"/>
            </a:pPr>
            <a:r>
              <a:rPr lang="nl-NL" sz="2000" b="0" dirty="0">
                <a:solidFill>
                  <a:srgbClr val="003399"/>
                </a:solidFill>
              </a:rPr>
              <a:t>Richtlijn betreffende digitale arbeidsplatformen</a:t>
            </a:r>
          </a:p>
          <a:p>
            <a:pPr marL="179388" lvl="1" indent="-179388">
              <a:spcBef>
                <a:spcPts val="600"/>
              </a:spcBef>
              <a:buFont typeface="Wingdings" panose="05000000000000000000" pitchFamily="2" charset="2"/>
              <a:buChar char="§"/>
            </a:pPr>
            <a:r>
              <a:rPr lang="nl-NL" sz="2000" b="0" dirty="0">
                <a:solidFill>
                  <a:srgbClr val="003399"/>
                </a:solidFill>
              </a:rPr>
              <a:t>Algemene verordening gegevensbescherming (</a:t>
            </a:r>
            <a:r>
              <a:rPr lang="nl-NL" sz="2000" b="0" dirty="0" err="1">
                <a:solidFill>
                  <a:srgbClr val="003399"/>
                </a:solidFill>
              </a:rPr>
              <a:t>AVG</a:t>
            </a:r>
            <a:r>
              <a:rPr lang="nl-NL" sz="2000" b="0" dirty="0">
                <a:solidFill>
                  <a:srgbClr val="003399"/>
                </a:solidFill>
              </a:rPr>
              <a:t>)</a:t>
            </a:r>
          </a:p>
        </p:txBody>
      </p:sp>
      <p:sp>
        <p:nvSpPr>
          <p:cNvPr id="4" name="Title 2"/>
          <p:cNvSpPr txBox="1">
            <a:spLocks/>
          </p:cNvSpPr>
          <p:nvPr/>
        </p:nvSpPr>
        <p:spPr>
          <a:xfrm>
            <a:off x="351199" y="195486"/>
            <a:ext cx="8968741"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2000" b="1" dirty="0">
                <a:solidFill>
                  <a:srgbClr val="003399"/>
                </a:solidFill>
                <a:ea typeface="Verdana" panose="020B0604030504040204" pitchFamily="34" charset="0"/>
              </a:rPr>
              <a:t>EU-regelgevingskader van toepassing op </a:t>
            </a:r>
            <a:r>
              <a:rPr lang="nl-NL" sz="2000" b="1" dirty="0" err="1">
                <a:solidFill>
                  <a:srgbClr val="003399"/>
                </a:solidFill>
                <a:ea typeface="Verdana" panose="020B0604030504040204" pitchFamily="34" charset="0"/>
              </a:rPr>
              <a:t>AIWM</a:t>
            </a:r>
            <a:endParaRPr lang="nl-NL" sz="2000" b="1" dirty="0">
              <a:solidFill>
                <a:srgbClr val="003399"/>
              </a:solidFill>
              <a:ea typeface="Verdana" panose="020B0604030504040204" pitchFamily="34" charset="0"/>
            </a:endParaRPr>
          </a:p>
        </p:txBody>
      </p:sp>
      <p:pic>
        <p:nvPicPr>
          <p:cNvPr id="2" name="Picture 1" descr="A gavel and paper with a piece of paper&#10;&#10;Description automatically generated">
            <a:extLst>
              <a:ext uri="{FF2B5EF4-FFF2-40B4-BE49-F238E27FC236}">
                <a16:creationId xmlns:a16="http://schemas.microsoft.com/office/drawing/2014/main" id="{5F7A465F-0D57-2B72-8984-87235F137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00" y="1923678"/>
            <a:ext cx="1759700" cy="1759700"/>
          </a:xfrm>
          <a:prstGeom prst="rect">
            <a:avLst/>
          </a:prstGeom>
        </p:spPr>
      </p:pic>
    </p:spTree>
    <p:extLst>
      <p:ext uri="{BB962C8B-B14F-4D97-AF65-F5344CB8AC3E}">
        <p14:creationId xmlns:p14="http://schemas.microsoft.com/office/powerpoint/2010/main" val="273135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A0D26-0CA7-A303-4A59-BFBDEC0BB1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28C13-A6F9-D334-F717-39718CE30C48}"/>
              </a:ext>
            </a:extLst>
          </p:cNvPr>
          <p:cNvSpPr>
            <a:spLocks noGrp="1"/>
          </p:cNvSpPr>
          <p:nvPr>
            <p:ph idx="1"/>
          </p:nvPr>
        </p:nvSpPr>
        <p:spPr>
          <a:xfrm>
            <a:off x="319275" y="1564301"/>
            <a:ext cx="6340957" cy="1742785"/>
          </a:xfrm>
        </p:spPr>
        <p:txBody>
          <a:bodyPr wrap="square">
            <a:spAutoFit/>
          </a:bodyPr>
          <a:lstStyle/>
          <a:p>
            <a:pPr marL="179388" lvl="1" indent="-179388">
              <a:spcBef>
                <a:spcPts val="600"/>
              </a:spcBef>
              <a:buFont typeface="Wingdings" panose="05000000000000000000" pitchFamily="2" charset="2"/>
              <a:buChar char="§"/>
            </a:pPr>
            <a:r>
              <a:rPr lang="nl-BE" dirty="0"/>
              <a:t>Wet van 4 augustus 1996 Art. 5.- § 1. De werkgever neemt de nodige maatregelen om het welzijn van de werknemers tijdens de uitvoering van hun werk te bevorderen. Daartoe past het de volgende algemene preventiebeginselen toe: </a:t>
            </a:r>
          </a:p>
          <a:p>
            <a:pPr marL="314388" lvl="2" indent="-179388">
              <a:spcBef>
                <a:spcPts val="600"/>
              </a:spcBef>
              <a:buFont typeface="Wingdings" panose="05000000000000000000" pitchFamily="2" charset="2"/>
              <a:buChar char="§"/>
            </a:pPr>
            <a:r>
              <a:rPr lang="nl-BE" dirty="0"/>
              <a:t>a) risico's vermijden; </a:t>
            </a:r>
          </a:p>
          <a:p>
            <a:pPr marL="314388" lvl="2" indent="-179388">
              <a:spcBef>
                <a:spcPts val="600"/>
              </a:spcBef>
              <a:buFont typeface="Wingdings" panose="05000000000000000000" pitchFamily="2" charset="2"/>
              <a:buChar char="§"/>
            </a:pPr>
            <a:r>
              <a:rPr lang="nl-BE" dirty="0"/>
              <a:t>b) risico's te beoordelen die niet kunnen worden vermeden; </a:t>
            </a:r>
          </a:p>
          <a:p>
            <a:pPr marL="314388" lvl="2" indent="-179388">
              <a:spcBef>
                <a:spcPts val="600"/>
              </a:spcBef>
              <a:buFont typeface="Wingdings" panose="05000000000000000000" pitchFamily="2" charset="2"/>
              <a:buChar char="§"/>
            </a:pPr>
            <a:r>
              <a:rPr lang="nl-BE" dirty="0"/>
              <a:t>c) bestrijding van risico's aan de bron; …</a:t>
            </a:r>
            <a:endParaRPr lang="nl-NL" sz="1925" b="0" dirty="0">
              <a:solidFill>
                <a:srgbClr val="003399"/>
              </a:solidFill>
            </a:endParaRPr>
          </a:p>
        </p:txBody>
      </p:sp>
      <p:sp>
        <p:nvSpPr>
          <p:cNvPr id="4" name="Title 2">
            <a:extLst>
              <a:ext uri="{FF2B5EF4-FFF2-40B4-BE49-F238E27FC236}">
                <a16:creationId xmlns:a16="http://schemas.microsoft.com/office/drawing/2014/main" id="{7EAC43F7-8690-1D41-492B-28F11AABFBE9}"/>
              </a:ext>
            </a:extLst>
          </p:cNvPr>
          <p:cNvSpPr txBox="1">
            <a:spLocks/>
          </p:cNvSpPr>
          <p:nvPr/>
        </p:nvSpPr>
        <p:spPr>
          <a:xfrm>
            <a:off x="351199" y="195486"/>
            <a:ext cx="8968741"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2000" b="1" dirty="0">
                <a:solidFill>
                  <a:srgbClr val="003399"/>
                </a:solidFill>
                <a:ea typeface="Verdana" panose="020B0604030504040204" pitchFamily="34" charset="0"/>
              </a:rPr>
              <a:t>BE-regelgevingskader van toepassing op AI</a:t>
            </a:r>
          </a:p>
        </p:txBody>
      </p:sp>
      <p:pic>
        <p:nvPicPr>
          <p:cNvPr id="2" name="Picture 1" descr="A gavel and paper with a piece of paper&#10;&#10;Description automatically generated">
            <a:extLst>
              <a:ext uri="{FF2B5EF4-FFF2-40B4-BE49-F238E27FC236}">
                <a16:creationId xmlns:a16="http://schemas.microsoft.com/office/drawing/2014/main" id="{C1F5B27A-B68C-F315-CCCB-0BD2DF772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00" y="1923678"/>
            <a:ext cx="1759700" cy="1759700"/>
          </a:xfrm>
          <a:prstGeom prst="rect">
            <a:avLst/>
          </a:prstGeom>
        </p:spPr>
      </p:pic>
    </p:spTree>
    <p:extLst>
      <p:ext uri="{BB962C8B-B14F-4D97-AF65-F5344CB8AC3E}">
        <p14:creationId xmlns:p14="http://schemas.microsoft.com/office/powerpoint/2010/main" val="40955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6E1F-054D-C8D1-B34B-8D275CF0B3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02DFF-D4E6-224F-E587-66FF28390AE9}"/>
              </a:ext>
            </a:extLst>
          </p:cNvPr>
          <p:cNvSpPr>
            <a:spLocks noGrp="1"/>
          </p:cNvSpPr>
          <p:nvPr>
            <p:ph idx="1"/>
          </p:nvPr>
        </p:nvSpPr>
        <p:spPr>
          <a:xfrm>
            <a:off x="319275" y="1564301"/>
            <a:ext cx="6340957" cy="3558667"/>
          </a:xfrm>
        </p:spPr>
        <p:txBody>
          <a:bodyPr wrap="square">
            <a:spAutoFit/>
          </a:bodyPr>
          <a:lstStyle/>
          <a:p>
            <a:pPr marL="179388" lvl="1" indent="-179388">
              <a:spcBef>
                <a:spcPts val="600"/>
              </a:spcBef>
              <a:buFont typeface="Wingdings" panose="05000000000000000000" pitchFamily="2" charset="2"/>
              <a:buChar char="§"/>
            </a:pPr>
            <a:r>
              <a:rPr lang="nl-BE" dirty="0"/>
              <a:t>Codex voor het welzijn op het werk - </a:t>
            </a:r>
            <a:r>
              <a:rPr lang="nl-BE" b="1" dirty="0"/>
              <a:t>Risicoanalyse</a:t>
            </a:r>
            <a:r>
              <a:rPr lang="nl-BE" dirty="0"/>
              <a:t> </a:t>
            </a:r>
          </a:p>
          <a:p>
            <a:pPr marL="314388" lvl="2" indent="-179388">
              <a:spcBef>
                <a:spcPts val="600"/>
              </a:spcBef>
              <a:buFont typeface="Wingdings" panose="05000000000000000000" pitchFamily="2" charset="2"/>
              <a:buChar char="§"/>
            </a:pPr>
            <a:r>
              <a:rPr lang="nl-BE" dirty="0"/>
              <a:t>Met betrekking tot het ontwerp van de technologie </a:t>
            </a:r>
          </a:p>
          <a:p>
            <a:pPr marL="314388" lvl="2" indent="-179388">
              <a:spcBef>
                <a:spcPts val="600"/>
              </a:spcBef>
              <a:buFont typeface="Wingdings" panose="05000000000000000000" pitchFamily="2" charset="2"/>
              <a:buChar char="§"/>
            </a:pPr>
            <a:r>
              <a:rPr lang="nl-BE" dirty="0"/>
              <a:t>In relatie tot interacties met de eigen omgeving </a:t>
            </a:r>
          </a:p>
          <a:p>
            <a:pPr marL="314388" lvl="2" indent="-179388">
              <a:spcBef>
                <a:spcPts val="600"/>
              </a:spcBef>
              <a:buFont typeface="Wingdings" panose="05000000000000000000" pitchFamily="2" charset="2"/>
              <a:buChar char="§"/>
            </a:pPr>
            <a:r>
              <a:rPr lang="nl-BE" dirty="0"/>
              <a:t>Onverwacht gedrag: heeft de werkgever de risico's nog beheerst? Hoe zit het met de toepassing van de B-E-regelgeving? Noodzaak om na te denken over aanvullende maatregelen op het niveau van de codex</a:t>
            </a:r>
            <a:endParaRPr lang="nl-NL" sz="1925" dirty="0">
              <a:solidFill>
                <a:srgbClr val="003399"/>
              </a:solidFill>
            </a:endParaRPr>
          </a:p>
          <a:p>
            <a:pPr marL="314388" lvl="2" indent="-179388">
              <a:spcBef>
                <a:spcPts val="600"/>
              </a:spcBef>
              <a:buFont typeface="Wingdings" panose="05000000000000000000" pitchFamily="2" charset="2"/>
              <a:buChar char="§"/>
            </a:pPr>
            <a:endParaRPr lang="nl-NL" sz="1925" dirty="0">
              <a:solidFill>
                <a:srgbClr val="003399"/>
              </a:solidFill>
            </a:endParaRPr>
          </a:p>
          <a:p>
            <a:pPr marL="179388" lvl="1" indent="-179388">
              <a:spcBef>
                <a:spcPts val="600"/>
              </a:spcBef>
              <a:buFont typeface="Wingdings" panose="05000000000000000000" pitchFamily="2" charset="2"/>
              <a:buChar char="§"/>
            </a:pPr>
            <a:r>
              <a:rPr lang="nl-BE" dirty="0"/>
              <a:t>Codex van Welzijn – </a:t>
            </a:r>
            <a:r>
              <a:rPr lang="nl-BE" b="1" dirty="0"/>
              <a:t>Arbeidsmiddelen </a:t>
            </a:r>
          </a:p>
          <a:p>
            <a:pPr marL="179388" lvl="1" indent="-179388">
              <a:spcBef>
                <a:spcPts val="600"/>
              </a:spcBef>
              <a:buFont typeface="Wingdings" panose="05000000000000000000" pitchFamily="2" charset="2"/>
              <a:buChar char="§"/>
            </a:pPr>
            <a:r>
              <a:rPr lang="nl-BE" dirty="0"/>
              <a:t>Uiteindelijk kunnen nieuwe technologie en AI in veel gevallen worden ingezet als arbeidsmiddel. Art. I.1-4. "Voor de toepassing van de bepalingen van het wetboek wordt verstaan onder: […] 24) arbeidsmiddel: alle machines, apparaten, gereedschappen of installaties die op de werkplek worden gebruikt; »</a:t>
            </a:r>
            <a:endParaRPr lang="nl-NL" sz="2000" dirty="0">
              <a:solidFill>
                <a:srgbClr val="003399"/>
              </a:solidFill>
            </a:endParaRPr>
          </a:p>
          <a:p>
            <a:pPr marL="314388" lvl="2" indent="-179388">
              <a:spcBef>
                <a:spcPts val="600"/>
              </a:spcBef>
              <a:buFont typeface="Wingdings" panose="05000000000000000000" pitchFamily="2" charset="2"/>
              <a:buChar char="§"/>
            </a:pPr>
            <a:endParaRPr lang="nl-BE" dirty="0"/>
          </a:p>
        </p:txBody>
      </p:sp>
      <p:sp>
        <p:nvSpPr>
          <p:cNvPr id="4" name="Title 2">
            <a:extLst>
              <a:ext uri="{FF2B5EF4-FFF2-40B4-BE49-F238E27FC236}">
                <a16:creationId xmlns:a16="http://schemas.microsoft.com/office/drawing/2014/main" id="{9AE8F83A-DE67-5BFB-1101-17AEC845BE10}"/>
              </a:ext>
            </a:extLst>
          </p:cNvPr>
          <p:cNvSpPr txBox="1">
            <a:spLocks/>
          </p:cNvSpPr>
          <p:nvPr/>
        </p:nvSpPr>
        <p:spPr>
          <a:xfrm>
            <a:off x="351199" y="195486"/>
            <a:ext cx="8968741"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2000" b="1" dirty="0">
                <a:solidFill>
                  <a:srgbClr val="003399"/>
                </a:solidFill>
                <a:ea typeface="Verdana" panose="020B0604030504040204" pitchFamily="34" charset="0"/>
              </a:rPr>
              <a:t>BE-regelgevingskader van toepassing op AI</a:t>
            </a:r>
          </a:p>
        </p:txBody>
      </p:sp>
      <p:pic>
        <p:nvPicPr>
          <p:cNvPr id="2" name="Picture 1" descr="A gavel and paper with a piece of paper&#10;&#10;Description automatically generated">
            <a:extLst>
              <a:ext uri="{FF2B5EF4-FFF2-40B4-BE49-F238E27FC236}">
                <a16:creationId xmlns:a16="http://schemas.microsoft.com/office/drawing/2014/main" id="{4B04D059-176F-FF39-C2CC-76A46DBE2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00" y="1923678"/>
            <a:ext cx="1759700" cy="1759700"/>
          </a:xfrm>
          <a:prstGeom prst="rect">
            <a:avLst/>
          </a:prstGeom>
        </p:spPr>
      </p:pic>
    </p:spTree>
    <p:extLst>
      <p:ext uri="{BB962C8B-B14F-4D97-AF65-F5344CB8AC3E}">
        <p14:creationId xmlns:p14="http://schemas.microsoft.com/office/powerpoint/2010/main" val="237785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71AA6-36D4-45A0-820E-1BA3142455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21383-C99D-9D33-047D-07D74FE77A42}"/>
              </a:ext>
            </a:extLst>
          </p:cNvPr>
          <p:cNvSpPr>
            <a:spLocks noGrp="1"/>
          </p:cNvSpPr>
          <p:nvPr>
            <p:ph idx="1"/>
          </p:nvPr>
        </p:nvSpPr>
        <p:spPr>
          <a:xfrm>
            <a:off x="319275" y="1564301"/>
            <a:ext cx="6340957" cy="3162404"/>
          </a:xfrm>
        </p:spPr>
        <p:txBody>
          <a:bodyPr wrap="square">
            <a:spAutoFit/>
          </a:bodyPr>
          <a:lstStyle/>
          <a:p>
            <a:pPr marL="179388" lvl="1" indent="-179388">
              <a:spcBef>
                <a:spcPts val="600"/>
              </a:spcBef>
              <a:buFont typeface="Wingdings" panose="05000000000000000000" pitchFamily="2" charset="2"/>
              <a:buChar char="§"/>
            </a:pPr>
            <a:r>
              <a:rPr lang="nl-BE" dirty="0"/>
              <a:t>Codex voor het welzijn op het werk– </a:t>
            </a:r>
            <a:r>
              <a:rPr lang="nl-BE" b="1" dirty="0"/>
              <a:t>Bestelprocedure</a:t>
            </a:r>
            <a:r>
              <a:rPr lang="nl-BE" dirty="0"/>
              <a:t> </a:t>
            </a:r>
          </a:p>
          <a:p>
            <a:pPr marL="179388" lvl="1" indent="-179388">
              <a:spcBef>
                <a:spcPts val="600"/>
              </a:spcBef>
              <a:buFont typeface="Wingdings" panose="05000000000000000000" pitchFamily="2" charset="2"/>
              <a:buChar char="§"/>
            </a:pPr>
            <a:r>
              <a:rPr lang="nl-BE" dirty="0"/>
              <a:t>De zogenaamde “Drie groene lichten"-procedure blijft van kracht. Ter herinnering: het is bedoeld om risico's te elimineren voordat u in drie fasen bestelt: </a:t>
            </a:r>
          </a:p>
          <a:p>
            <a:pPr marL="314388" lvl="2" indent="-179388">
              <a:spcBef>
                <a:spcPts val="600"/>
              </a:spcBef>
              <a:buFont typeface="Wingdings" panose="05000000000000000000" pitchFamily="2" charset="2"/>
              <a:buChar char="§"/>
            </a:pPr>
            <a:r>
              <a:rPr lang="nl-BE" dirty="0"/>
              <a:t>1e groen licht: het bestelformulier </a:t>
            </a:r>
          </a:p>
          <a:p>
            <a:pPr marL="314388" lvl="2" indent="-179388">
              <a:spcBef>
                <a:spcPts val="600"/>
              </a:spcBef>
              <a:buFont typeface="Wingdings" panose="05000000000000000000" pitchFamily="2" charset="2"/>
              <a:buChar char="§"/>
            </a:pPr>
            <a:r>
              <a:rPr lang="nl-BE" dirty="0"/>
              <a:t>2e groen licht: levering </a:t>
            </a:r>
          </a:p>
          <a:p>
            <a:pPr marL="314388" lvl="2" indent="-179388">
              <a:spcBef>
                <a:spcPts val="600"/>
              </a:spcBef>
              <a:buFont typeface="Wingdings" panose="05000000000000000000" pitchFamily="2" charset="2"/>
              <a:buChar char="§"/>
            </a:pPr>
            <a:r>
              <a:rPr lang="nl-BE" dirty="0"/>
              <a:t>3e groen licht: ingebruikname</a:t>
            </a:r>
          </a:p>
          <a:p>
            <a:pPr marL="179388" lvl="1" indent="-179388">
              <a:spcBef>
                <a:spcPts val="600"/>
              </a:spcBef>
              <a:buFont typeface="Wingdings" panose="05000000000000000000" pitchFamily="2" charset="2"/>
              <a:buChar char="§"/>
            </a:pPr>
            <a:r>
              <a:rPr lang="nl-BE" dirty="0"/>
              <a:t>Codex voor het welzijn op het werk - </a:t>
            </a:r>
            <a:r>
              <a:rPr lang="nl-BE" b="1" dirty="0"/>
              <a:t>Opleiding</a:t>
            </a:r>
            <a:r>
              <a:rPr lang="nl-BE" dirty="0"/>
              <a:t> </a:t>
            </a:r>
          </a:p>
          <a:p>
            <a:pPr marL="135000" lvl="2" indent="0">
              <a:spcBef>
                <a:spcPts val="600"/>
              </a:spcBef>
              <a:buNone/>
            </a:pPr>
            <a:r>
              <a:rPr lang="nl-BE" dirty="0"/>
              <a:t>Art. I.2-21. "De werkgever ziet erop toe dat iedere werknemer een toereikende en passende opleiding krijgt met betrekking tot het welzijn van de werknemers bij de uitvoering van hun werk, specifiek gericht op zijn functie of functie. Deze training wordt gegeven bij de gelegenheid: […] 4° de invoering van een nieuwe technologie. »</a:t>
            </a:r>
            <a:endParaRPr lang="nl-NL" sz="1925" b="0" dirty="0">
              <a:solidFill>
                <a:srgbClr val="003399"/>
              </a:solidFill>
            </a:endParaRPr>
          </a:p>
        </p:txBody>
      </p:sp>
      <p:sp>
        <p:nvSpPr>
          <p:cNvPr id="4" name="Title 2">
            <a:extLst>
              <a:ext uri="{FF2B5EF4-FFF2-40B4-BE49-F238E27FC236}">
                <a16:creationId xmlns:a16="http://schemas.microsoft.com/office/drawing/2014/main" id="{D3F584E7-517E-5F79-6F72-9A07E732B92C}"/>
              </a:ext>
            </a:extLst>
          </p:cNvPr>
          <p:cNvSpPr txBox="1">
            <a:spLocks/>
          </p:cNvSpPr>
          <p:nvPr/>
        </p:nvSpPr>
        <p:spPr>
          <a:xfrm>
            <a:off x="351199" y="195486"/>
            <a:ext cx="8968741"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2000" b="1" dirty="0">
                <a:solidFill>
                  <a:srgbClr val="003399"/>
                </a:solidFill>
                <a:ea typeface="Verdana" panose="020B0604030504040204" pitchFamily="34" charset="0"/>
              </a:rPr>
              <a:t>BE-regelgevingskader van toepassing op AI</a:t>
            </a:r>
          </a:p>
        </p:txBody>
      </p:sp>
      <p:pic>
        <p:nvPicPr>
          <p:cNvPr id="2" name="Picture 1" descr="A gavel and paper with a piece of paper&#10;&#10;Description automatically generated">
            <a:extLst>
              <a:ext uri="{FF2B5EF4-FFF2-40B4-BE49-F238E27FC236}">
                <a16:creationId xmlns:a16="http://schemas.microsoft.com/office/drawing/2014/main" id="{0D8D263F-4F78-B0DC-220A-529897884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00" y="1923678"/>
            <a:ext cx="1759700" cy="1759700"/>
          </a:xfrm>
          <a:prstGeom prst="rect">
            <a:avLst/>
          </a:prstGeom>
        </p:spPr>
      </p:pic>
    </p:spTree>
    <p:extLst>
      <p:ext uri="{BB962C8B-B14F-4D97-AF65-F5344CB8AC3E}">
        <p14:creationId xmlns:p14="http://schemas.microsoft.com/office/powerpoint/2010/main" val="108062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423AA-75C4-6EF7-0913-263C651E70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4643A-54AB-F37A-88A0-BC2715EBEA87}"/>
              </a:ext>
            </a:extLst>
          </p:cNvPr>
          <p:cNvSpPr>
            <a:spLocks noGrp="1"/>
          </p:cNvSpPr>
          <p:nvPr>
            <p:ph idx="1"/>
          </p:nvPr>
        </p:nvSpPr>
        <p:spPr>
          <a:xfrm>
            <a:off x="319275" y="1564301"/>
            <a:ext cx="6340957" cy="2616101"/>
          </a:xfrm>
        </p:spPr>
        <p:txBody>
          <a:bodyPr wrap="square">
            <a:spAutoFit/>
          </a:bodyPr>
          <a:lstStyle/>
          <a:p>
            <a:pPr marL="179388" lvl="1" indent="-179388">
              <a:spcBef>
                <a:spcPts val="600"/>
              </a:spcBef>
              <a:buFont typeface="Wingdings" panose="05000000000000000000" pitchFamily="2" charset="2"/>
              <a:buChar char="§"/>
            </a:pPr>
            <a:r>
              <a:rPr lang="nl-BE" dirty="0"/>
              <a:t>Codex voor het welzijn op het werk - </a:t>
            </a:r>
            <a:r>
              <a:rPr lang="nl-BE" b="1" dirty="0"/>
              <a:t>IDPBW</a:t>
            </a:r>
            <a:r>
              <a:rPr lang="nl-BE" dirty="0"/>
              <a:t> </a:t>
            </a:r>
          </a:p>
          <a:p>
            <a:pPr marL="179388" lvl="1" indent="-179388">
              <a:spcBef>
                <a:spcPts val="600"/>
              </a:spcBef>
              <a:buFont typeface="Wingdings" panose="05000000000000000000" pitchFamily="2" charset="2"/>
              <a:buChar char="§"/>
            </a:pPr>
            <a:r>
              <a:rPr lang="nl-BE" dirty="0"/>
              <a:t>Art. II.1-4. "De missie van de interne afdeling is om de werkgever, de leden van de hiërarchische lijn en de werknemers bij te staan bij de ontwikkeling, planning, implementatie en evaluatie van het beleid dat wordt bepaald door het dynamische risicobeheersysteem. Als onderdeel van het dynamisch risicomanagementsysteem is de interne afdeling verantwoordelijk voor de volgende taken:</a:t>
            </a:r>
          </a:p>
          <a:p>
            <a:pPr marL="179388" lvl="1" indent="-179388">
              <a:spcBef>
                <a:spcPts val="600"/>
              </a:spcBef>
              <a:buFont typeface="Wingdings" panose="05000000000000000000" pitchFamily="2" charset="2"/>
              <a:buChar char="§"/>
            </a:pPr>
            <a:r>
              <a:rPr lang="nl-BE" dirty="0"/>
              <a:t> […] 9) een advies uit te brengen over de opleiding van werknemers: </a:t>
            </a:r>
          </a:p>
          <a:p>
            <a:pPr marL="449388" lvl="3" indent="-179388">
              <a:spcBef>
                <a:spcPts val="600"/>
              </a:spcBef>
              <a:buFont typeface="Wingdings" panose="05000000000000000000" pitchFamily="2" charset="2"/>
              <a:buChar char="§"/>
            </a:pPr>
            <a:r>
              <a:rPr lang="fr-BE" dirty="0"/>
              <a:t>[…] </a:t>
            </a:r>
            <a:r>
              <a:rPr lang="nl-BE" dirty="0"/>
              <a:t>c) bij de invoering van nieuwe arbeidsmiddelen of bij de wijziging van het arbeidsmiddel; </a:t>
            </a:r>
          </a:p>
          <a:p>
            <a:pPr marL="449388" lvl="3" indent="-179388">
              <a:spcBef>
                <a:spcPts val="600"/>
              </a:spcBef>
              <a:buFont typeface="Wingdings" panose="05000000000000000000" pitchFamily="2" charset="2"/>
              <a:buChar char="§"/>
            </a:pPr>
            <a:r>
              <a:rPr lang="nl-BE" dirty="0"/>
              <a:t>d) bij de invoering van een nieuwe technologie... »</a:t>
            </a:r>
            <a:endParaRPr lang="nl-NL" sz="1850" b="0" dirty="0">
              <a:solidFill>
                <a:srgbClr val="003399"/>
              </a:solidFill>
            </a:endParaRPr>
          </a:p>
        </p:txBody>
      </p:sp>
      <p:sp>
        <p:nvSpPr>
          <p:cNvPr id="4" name="Title 2">
            <a:extLst>
              <a:ext uri="{FF2B5EF4-FFF2-40B4-BE49-F238E27FC236}">
                <a16:creationId xmlns:a16="http://schemas.microsoft.com/office/drawing/2014/main" id="{C5340A8D-E641-8DB8-32B4-DB0C3F807FB7}"/>
              </a:ext>
            </a:extLst>
          </p:cNvPr>
          <p:cNvSpPr txBox="1">
            <a:spLocks/>
          </p:cNvSpPr>
          <p:nvPr/>
        </p:nvSpPr>
        <p:spPr>
          <a:xfrm>
            <a:off x="351199" y="195486"/>
            <a:ext cx="8968741"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2000" b="1" dirty="0">
                <a:solidFill>
                  <a:srgbClr val="003399"/>
                </a:solidFill>
                <a:ea typeface="Verdana" panose="020B0604030504040204" pitchFamily="34" charset="0"/>
              </a:rPr>
              <a:t>BE-regelgevingskader van toepassing op AI</a:t>
            </a:r>
          </a:p>
        </p:txBody>
      </p:sp>
      <p:pic>
        <p:nvPicPr>
          <p:cNvPr id="2" name="Picture 1" descr="A gavel and paper with a piece of paper&#10;&#10;Description automatically generated">
            <a:extLst>
              <a:ext uri="{FF2B5EF4-FFF2-40B4-BE49-F238E27FC236}">
                <a16:creationId xmlns:a16="http://schemas.microsoft.com/office/drawing/2014/main" id="{8ED22615-B79F-1A4A-D5D0-5338210F8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00" y="1923678"/>
            <a:ext cx="1759700" cy="1759700"/>
          </a:xfrm>
          <a:prstGeom prst="rect">
            <a:avLst/>
          </a:prstGeom>
        </p:spPr>
      </p:pic>
    </p:spTree>
    <p:extLst>
      <p:ext uri="{BB962C8B-B14F-4D97-AF65-F5344CB8AC3E}">
        <p14:creationId xmlns:p14="http://schemas.microsoft.com/office/powerpoint/2010/main" val="418225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3C855-238B-6D3F-1A48-98230835B3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9481E-5AD0-6219-7A34-0269FE374977}"/>
              </a:ext>
            </a:extLst>
          </p:cNvPr>
          <p:cNvSpPr>
            <a:spLocks noGrp="1"/>
          </p:cNvSpPr>
          <p:nvPr>
            <p:ph idx="1"/>
          </p:nvPr>
        </p:nvSpPr>
        <p:spPr>
          <a:xfrm>
            <a:off x="319275" y="1564301"/>
            <a:ext cx="6340957" cy="2204450"/>
          </a:xfrm>
        </p:spPr>
        <p:txBody>
          <a:bodyPr wrap="square">
            <a:spAutoFit/>
          </a:bodyPr>
          <a:lstStyle/>
          <a:p>
            <a:pPr marL="179388" lvl="1" indent="-179388">
              <a:spcBef>
                <a:spcPts val="600"/>
              </a:spcBef>
              <a:buFont typeface="Wingdings" panose="05000000000000000000" pitchFamily="2" charset="2"/>
              <a:buChar char="§"/>
            </a:pPr>
            <a:r>
              <a:rPr lang="nl-BE" b="1" dirty="0"/>
              <a:t>Overige regelgeving </a:t>
            </a:r>
          </a:p>
          <a:p>
            <a:pPr marL="179388" lvl="1" indent="-179388">
              <a:spcBef>
                <a:spcPts val="600"/>
              </a:spcBef>
              <a:buFont typeface="Wingdings" panose="05000000000000000000" pitchFamily="2" charset="2"/>
              <a:buChar char="§"/>
            </a:pPr>
            <a:r>
              <a:rPr lang="nl-BE" dirty="0"/>
              <a:t>Wet van 3 oktober 2022 houdende diverse bepalingen inzake arbeid </a:t>
            </a:r>
          </a:p>
          <a:p>
            <a:pPr marL="179388" lvl="1" indent="-179388">
              <a:spcBef>
                <a:spcPts val="600"/>
              </a:spcBef>
              <a:buFont typeface="Wingdings" panose="05000000000000000000" pitchFamily="2" charset="2"/>
              <a:buChar char="§"/>
            </a:pPr>
            <a:r>
              <a:rPr lang="nl-BE" dirty="0"/>
              <a:t>Als het gaat om het verzamelen van gegevens en het gebruik van algoritmen op het werk: </a:t>
            </a:r>
          </a:p>
          <a:p>
            <a:pPr marL="314388" lvl="2" indent="-179388">
              <a:spcBef>
                <a:spcPts val="600"/>
              </a:spcBef>
              <a:buFont typeface="Wingdings" panose="05000000000000000000" pitchFamily="2" charset="2"/>
              <a:buChar char="§"/>
            </a:pPr>
            <a:r>
              <a:rPr lang="nl-BE" dirty="0"/>
              <a:t>GDPR</a:t>
            </a:r>
          </a:p>
          <a:p>
            <a:pPr marL="314388" lvl="2" indent="-179388">
              <a:spcBef>
                <a:spcPts val="600"/>
              </a:spcBef>
              <a:buFont typeface="Wingdings" panose="05000000000000000000" pitchFamily="2" charset="2"/>
              <a:buChar char="§"/>
            </a:pPr>
            <a:r>
              <a:rPr lang="nl-BE" dirty="0"/>
              <a:t>Collectieve arbeidsovereenkomsten </a:t>
            </a:r>
            <a:r>
              <a:rPr lang="nl-BE" dirty="0" err="1"/>
              <a:t>nrs</a:t>
            </a:r>
            <a:r>
              <a:rPr lang="nl-BE" dirty="0"/>
              <a:t>. 39, 68 en 81</a:t>
            </a:r>
          </a:p>
          <a:p>
            <a:pPr marL="179388" lvl="1" indent="-179388">
              <a:spcBef>
                <a:spcPts val="600"/>
              </a:spcBef>
              <a:buFont typeface="Wingdings" panose="05000000000000000000" pitchFamily="2" charset="2"/>
              <a:buChar char="§"/>
            </a:pPr>
            <a:r>
              <a:rPr lang="nl-BE" dirty="0"/>
              <a:t>Antidiscriminatiewetten </a:t>
            </a:r>
          </a:p>
          <a:p>
            <a:pPr marL="179388" lvl="1" indent="-179388">
              <a:spcBef>
                <a:spcPts val="600"/>
              </a:spcBef>
              <a:buFont typeface="Wingdings" panose="05000000000000000000" pitchFamily="2" charset="2"/>
              <a:buChar char="§"/>
            </a:pPr>
            <a:r>
              <a:rPr lang="nl-BE" dirty="0"/>
              <a:t>Mensenrechten</a:t>
            </a:r>
            <a:endParaRPr lang="nl-NL" sz="2000" b="0" dirty="0">
              <a:solidFill>
                <a:srgbClr val="003399"/>
              </a:solidFill>
            </a:endParaRPr>
          </a:p>
        </p:txBody>
      </p:sp>
      <p:sp>
        <p:nvSpPr>
          <p:cNvPr id="4" name="Title 2">
            <a:extLst>
              <a:ext uri="{FF2B5EF4-FFF2-40B4-BE49-F238E27FC236}">
                <a16:creationId xmlns:a16="http://schemas.microsoft.com/office/drawing/2014/main" id="{64F6EE80-4EAB-401A-5838-CB625DBD956A}"/>
              </a:ext>
            </a:extLst>
          </p:cNvPr>
          <p:cNvSpPr txBox="1">
            <a:spLocks/>
          </p:cNvSpPr>
          <p:nvPr/>
        </p:nvSpPr>
        <p:spPr>
          <a:xfrm>
            <a:off x="351199" y="195486"/>
            <a:ext cx="8968741" cy="346249"/>
          </a:xfrm>
          <a:prstGeom prst="rect">
            <a:avLst/>
          </a:prstGeom>
        </p:spPr>
        <p:txBody>
          <a:bodyPr vert="horz" lIns="68580" tIns="34290" rIns="6858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2000" b="1" dirty="0">
                <a:solidFill>
                  <a:srgbClr val="003399"/>
                </a:solidFill>
                <a:ea typeface="Verdana" panose="020B0604030504040204" pitchFamily="34" charset="0"/>
              </a:rPr>
              <a:t>BE-regelgevingskader van toepassing op AI</a:t>
            </a:r>
          </a:p>
        </p:txBody>
      </p:sp>
      <p:pic>
        <p:nvPicPr>
          <p:cNvPr id="2" name="Picture 1" descr="A gavel and paper with a piece of paper&#10;&#10;Description automatically generated">
            <a:extLst>
              <a:ext uri="{FF2B5EF4-FFF2-40B4-BE49-F238E27FC236}">
                <a16:creationId xmlns:a16="http://schemas.microsoft.com/office/drawing/2014/main" id="{16F8CB4A-DF4D-20AB-51D6-1AF98FF40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00" y="1923678"/>
            <a:ext cx="1759700" cy="1759700"/>
          </a:xfrm>
          <a:prstGeom prst="rect">
            <a:avLst/>
          </a:prstGeom>
        </p:spPr>
      </p:pic>
    </p:spTree>
    <p:extLst>
      <p:ext uri="{BB962C8B-B14F-4D97-AF65-F5344CB8AC3E}">
        <p14:creationId xmlns:p14="http://schemas.microsoft.com/office/powerpoint/2010/main" val="68664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3069" y="1059582"/>
            <a:ext cx="8337861" cy="3447098"/>
          </a:xfrm>
        </p:spPr>
        <p:txBody>
          <a:bodyPr vert="horz" lIns="91440" tIns="45720" rIns="91440" bIns="45720" rtlCol="0" anchor="t" anchorCtr="0">
            <a:spAutoFit/>
          </a:bodyPr>
          <a:lstStyle/>
          <a:p>
            <a:pPr fontAlgn="base">
              <a:lnSpc>
                <a:spcPct val="90000"/>
              </a:lnSpc>
              <a:spcBef>
                <a:spcPts val="300"/>
              </a:spcBef>
            </a:pPr>
            <a:endParaRPr lang="en-US" sz="2000" b="0" dirty="0">
              <a:solidFill>
                <a:srgbClr val="92D050"/>
              </a:solidFill>
            </a:endParaRPr>
          </a:p>
          <a:p>
            <a:pPr fontAlgn="base">
              <a:lnSpc>
                <a:spcPct val="90000"/>
              </a:lnSpc>
              <a:spcBef>
                <a:spcPts val="300"/>
              </a:spcBef>
            </a:pPr>
            <a:r>
              <a:rPr lang="nl-NL" sz="2000" b="0" dirty="0">
                <a:solidFill>
                  <a:srgbClr val="003399"/>
                </a:solidFill>
              </a:rPr>
              <a:t>Handhaving van de relevante regelgeving</a:t>
            </a:r>
          </a:p>
          <a:p>
            <a:pPr fontAlgn="base">
              <a:lnSpc>
                <a:spcPct val="90000"/>
              </a:lnSpc>
              <a:spcBef>
                <a:spcPts val="300"/>
              </a:spcBef>
            </a:pPr>
            <a:r>
              <a:rPr lang="nl-NL" sz="2000" b="0" dirty="0">
                <a:solidFill>
                  <a:srgbClr val="003399"/>
                </a:solidFill>
              </a:rPr>
              <a:t>Holistische en dynamische risicobeoordeling op de werkplek</a:t>
            </a:r>
          </a:p>
          <a:p>
            <a:pPr fontAlgn="base">
              <a:lnSpc>
                <a:spcPct val="90000"/>
              </a:lnSpc>
              <a:spcBef>
                <a:spcPts val="300"/>
              </a:spcBef>
            </a:pPr>
            <a:r>
              <a:rPr lang="nl-NL" sz="2000" b="0" dirty="0">
                <a:solidFill>
                  <a:srgbClr val="003399"/>
                </a:solidFill>
              </a:rPr>
              <a:t>Transparantie en begrijpelijkheid</a:t>
            </a:r>
          </a:p>
          <a:p>
            <a:pPr fontAlgn="base">
              <a:lnSpc>
                <a:spcPct val="90000"/>
              </a:lnSpc>
              <a:spcBef>
                <a:spcPts val="300"/>
              </a:spcBef>
            </a:pPr>
            <a:r>
              <a:rPr lang="nl-NL" sz="2000" b="0" dirty="0">
                <a:solidFill>
                  <a:srgbClr val="003399"/>
                </a:solidFill>
              </a:rPr>
              <a:t>Gelijke toegang tot informatie en werknemersparticipatie </a:t>
            </a:r>
          </a:p>
          <a:p>
            <a:pPr fontAlgn="base">
              <a:lnSpc>
                <a:spcPct val="90000"/>
              </a:lnSpc>
              <a:spcBef>
                <a:spcPts val="300"/>
              </a:spcBef>
            </a:pPr>
            <a:r>
              <a:rPr lang="nl-NL" sz="2000" b="0" dirty="0">
                <a:solidFill>
                  <a:srgbClr val="003399"/>
                </a:solidFill>
                <a:cs typeface="Calibri" panose="020F0502020204030204" pitchFamily="34" charset="0"/>
              </a:rPr>
              <a:t>Behoud van de controle over het werk en de autonomie van werknemers</a:t>
            </a:r>
          </a:p>
          <a:p>
            <a:pPr fontAlgn="base">
              <a:lnSpc>
                <a:spcPct val="90000"/>
              </a:lnSpc>
              <a:spcBef>
                <a:spcPts val="300"/>
              </a:spcBef>
            </a:pPr>
            <a:r>
              <a:rPr lang="nl-NL" sz="2000" b="0" dirty="0">
                <a:solidFill>
                  <a:srgbClr val="003399"/>
                </a:solidFill>
              </a:rPr>
              <a:t>De verzameling van gegevens van werknemers minimaliseren</a:t>
            </a:r>
          </a:p>
          <a:p>
            <a:pPr fontAlgn="base">
              <a:lnSpc>
                <a:spcPct val="90000"/>
              </a:lnSpc>
              <a:spcBef>
                <a:spcPts val="300"/>
              </a:spcBef>
            </a:pPr>
            <a:r>
              <a:rPr lang="nl-NL" sz="2000" b="0" dirty="0">
                <a:solidFill>
                  <a:srgbClr val="003399"/>
                </a:solidFill>
              </a:rPr>
              <a:t>Mensen behouden de controle</a:t>
            </a:r>
          </a:p>
          <a:p>
            <a:pPr>
              <a:lnSpc>
                <a:spcPct val="90000"/>
              </a:lnSpc>
              <a:spcBef>
                <a:spcPts val="300"/>
              </a:spcBef>
            </a:pPr>
            <a:r>
              <a:rPr lang="nl-NL" sz="2000" b="0" dirty="0">
                <a:solidFill>
                  <a:srgbClr val="003399"/>
                </a:solidFill>
              </a:rPr>
              <a:t>Groter bewustzijn van de gevolgen van AIWM voor de geestelijke gezondheid</a:t>
            </a:r>
          </a:p>
        </p:txBody>
      </p:sp>
      <p:sp>
        <p:nvSpPr>
          <p:cNvPr id="5" name="Titre 1">
            <a:extLst>
              <a:ext uri="{FF2B5EF4-FFF2-40B4-BE49-F238E27FC236}">
                <a16:creationId xmlns:a16="http://schemas.microsoft.com/office/drawing/2014/main" id="{39A682D7-4449-4BAF-9700-6E0F06EC29CB}"/>
              </a:ext>
            </a:extLst>
          </p:cNvPr>
          <p:cNvSpPr txBox="1">
            <a:spLocks/>
          </p:cNvSpPr>
          <p:nvPr/>
        </p:nvSpPr>
        <p:spPr>
          <a:xfrm>
            <a:off x="316490" y="195486"/>
            <a:ext cx="8435280" cy="346249"/>
          </a:xfrm>
          <a:prstGeom prst="rect">
            <a:avLst/>
          </a:prstGeom>
        </p:spPr>
        <p:txBody>
          <a:bodyPr vert="horz" lIns="68580" tIns="34290" rIns="68580" bIns="34290" rtlCol="0" anchor="b">
            <a:spAutoFit/>
          </a:bodyPr>
          <a:lstStyle>
            <a:lvl1pPr algn="l" defTabSz="914400" rtl="0" eaLnBrk="1" latinLnBrk="0" hangingPunct="1">
              <a:lnSpc>
                <a:spcPct val="90000"/>
              </a:lnSpc>
              <a:spcBef>
                <a:spcPct val="0"/>
              </a:spcBef>
              <a:buNone/>
              <a:defRPr lang="en-SI" sz="3400" b="1" i="0" kern="1200">
                <a:solidFill>
                  <a:schemeClr val="tx2"/>
                </a:solidFill>
                <a:effectLst/>
                <a:latin typeface="Montserrat SemiBold"/>
                <a:ea typeface="+mn-ea"/>
                <a:cs typeface="+mn-cs"/>
              </a:defRPr>
            </a:lvl1pPr>
          </a:lstStyle>
          <a:p>
            <a:r>
              <a:rPr lang="nl-NL" sz="2000" dirty="0">
                <a:latin typeface="+mj-lt"/>
                <a:ea typeface="Verdana" panose="020B0604030504040204" pitchFamily="34" charset="0"/>
                <a:cs typeface="+mj-cs"/>
              </a:rPr>
              <a:t>Belangrijkste indicatoren voor preventie op het gebied van VGW</a:t>
            </a:r>
          </a:p>
        </p:txBody>
      </p:sp>
    </p:spTree>
    <p:extLst>
      <p:ext uri="{BB962C8B-B14F-4D97-AF65-F5344CB8AC3E}">
        <p14:creationId xmlns:p14="http://schemas.microsoft.com/office/powerpoint/2010/main" val="394380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974626"/>
          </a:xfrm>
          <a:prstGeom prst="rect">
            <a:avLst/>
          </a:prstGeom>
        </p:spPr>
        <p:txBody>
          <a:bodyPr vert="horz" lIns="0" tIns="45720" rIns="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GB" sz="1500" b="0" i="0" u="none" strike="noStrike" kern="1200" cap="none" spc="0" normalizeH="0" baseline="0" noProof="0" dirty="0">
              <a:ln>
                <a:noFill/>
              </a:ln>
              <a:solidFill>
                <a:srgbClr val="899E00"/>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ACC700"/>
              </a:buClr>
              <a:buSzTx/>
              <a:buNone/>
              <a:tabLst/>
              <a:defRPr/>
            </a:pPr>
            <a:r>
              <a:rPr kumimoji="0" lang="nl-NL" sz="2000" b="1" i="0" u="none" strike="noStrike" cap="none" normalizeH="0" baseline="0" noProof="0">
                <a:ln>
                  <a:noFill/>
                </a:ln>
                <a:solidFill>
                  <a:srgbClr val="899E00"/>
                </a:solidFill>
                <a:effectLst/>
                <a:uLnTx/>
                <a:uFillTx/>
                <a:latin typeface="Arial"/>
                <a:ea typeface="+mn-ea"/>
                <a:cs typeface="+mn-cs"/>
              </a:rPr>
              <a:t>Bekijk alle publicaties over dit onderwerp: </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lang="nl-NL" sz="1400">
                <a:solidFill>
                  <a:srgbClr val="000000"/>
                </a:solidFill>
                <a:latin typeface="+mj-lt"/>
                <a:hlinkClick r:id="rId5"/>
              </a:rPr>
              <a:t>https://osha.europa.eu/nl/publications-priority-area/ai-and-worker-management</a:t>
            </a:r>
          </a:p>
        </p:txBody>
      </p:sp>
      <p:pic>
        <p:nvPicPr>
          <p:cNvPr id="3" name="Picture 2">
            <a:extLst>
              <a:ext uri="{FF2B5EF4-FFF2-40B4-BE49-F238E27FC236}">
                <a16:creationId xmlns:a16="http://schemas.microsoft.com/office/drawing/2014/main" id="{C959CF49-2329-41C2-D13F-35F51CE68F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2780" y="137442"/>
            <a:ext cx="2424020" cy="3283403"/>
          </a:xfrm>
          <a:prstGeom prst="rect">
            <a:avLst/>
          </a:prstGeom>
        </p:spPr>
      </p:pic>
      <p:sp>
        <p:nvSpPr>
          <p:cNvPr id="6" name="Title 5">
            <a:extLst>
              <a:ext uri="{FF2B5EF4-FFF2-40B4-BE49-F238E27FC236}">
                <a16:creationId xmlns:a16="http://schemas.microsoft.com/office/drawing/2014/main" id="{1B67C078-7767-3DF5-121B-164310745DD0}"/>
              </a:ext>
            </a:extLst>
          </p:cNvPr>
          <p:cNvSpPr>
            <a:spLocks noGrp="1"/>
          </p:cNvSpPr>
          <p:nvPr>
            <p:ph type="title"/>
          </p:nvPr>
        </p:nvSpPr>
        <p:spPr/>
        <p:txBody>
          <a:bodyPr/>
          <a:lstStyle/>
          <a:p>
            <a:r>
              <a:rPr lang="nl-NL" sz="2000" dirty="0"/>
              <a:t>Bronnen</a:t>
            </a:r>
          </a:p>
        </p:txBody>
      </p:sp>
    </p:spTree>
    <p:extLst>
      <p:ext uri="{BB962C8B-B14F-4D97-AF65-F5344CB8AC3E}">
        <p14:creationId xmlns:p14="http://schemas.microsoft.com/office/powerpoint/2010/main" val="248826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225" y="844487"/>
            <a:ext cx="7674610" cy="2652521"/>
          </a:xfrm>
        </p:spPr>
        <p:txBody>
          <a:bodyPr wrap="square" lIns="0" tIns="0" rIns="0" bIns="0">
            <a:spAutoFit/>
          </a:bodyPr>
          <a:lstStyle/>
          <a:p>
            <a:pPr marR="0" lvl="0">
              <a:lnSpc>
                <a:spcPct val="115000"/>
              </a:lnSpc>
              <a:spcBef>
                <a:spcPts val="0"/>
              </a:spcBef>
              <a:spcAft>
                <a:spcPts val="200"/>
              </a:spcAft>
              <a:tabLst>
                <a:tab pos="457200" algn="l"/>
              </a:tabLst>
            </a:pPr>
            <a:r>
              <a:rPr lang="nl-NL" sz="1600" dirty="0">
                <a:solidFill>
                  <a:srgbClr val="003399"/>
                </a:solidFill>
              </a:rPr>
              <a:t>Doel van de campagne is om:</a:t>
            </a:r>
          </a:p>
          <a:p>
            <a:pPr marL="34290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de kennis over veilig en productief gebruik van digitale technologieën in alle sectoren te vergroten;</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meer bewustzijn te creëren van digitalisering en de gevolgen ervan voor de veiligheid en gezondheid op het werk;</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te informeren over nieuwe risico’s en kansen;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risicobeoordeling en een gezond en veilig beheer van de digitale transformatie van werk te bevorderen;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de uitwisseling van informatie en goede praktijken te bevorderen.</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a:t>Campagnedoelstellingen</a:t>
            </a:r>
          </a:p>
        </p:txBody>
      </p:sp>
    </p:spTree>
    <p:extLst>
      <p:ext uri="{BB962C8B-B14F-4D97-AF65-F5344CB8AC3E}">
        <p14:creationId xmlns:p14="http://schemas.microsoft.com/office/powerpoint/2010/main" val="4050621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22" y="189184"/>
            <a:ext cx="7559873" cy="367200"/>
          </a:xfrm>
        </p:spPr>
        <p:txBody>
          <a:bodyPr>
            <a:spAutoFit/>
          </a:bodyPr>
          <a:lstStyle/>
          <a:p>
            <a:r>
              <a:rPr lang="nl-NL"/>
              <a:t>Auteursrechten</a:t>
            </a:r>
          </a:p>
        </p:txBody>
      </p:sp>
      <p:sp>
        <p:nvSpPr>
          <p:cNvPr id="4" name="TextBox 3">
            <a:extLst>
              <a:ext uri="{FF2B5EF4-FFF2-40B4-BE49-F238E27FC236}">
                <a16:creationId xmlns:a16="http://schemas.microsoft.com/office/drawing/2014/main" id="{F25148AE-C978-AC71-8011-037CD4723C78}"/>
              </a:ext>
            </a:extLst>
          </p:cNvPr>
          <p:cNvSpPr txBox="1"/>
          <p:nvPr/>
        </p:nvSpPr>
        <p:spPr>
          <a:xfrm>
            <a:off x="368722" y="1535569"/>
            <a:ext cx="7056784" cy="207236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nl-NL" sz="1400" i="0" u="none" strike="noStrike" cap="none" normalizeH="0" baseline="0">
                <a:ln>
                  <a:noFill/>
                </a:ln>
                <a:solidFill>
                  <a:srgbClr val="003399"/>
                </a:solidFill>
                <a:effectLst/>
                <a:uLnTx/>
                <a:uFillTx/>
                <a:latin typeface="Arial"/>
                <a:ea typeface="+mn-ea"/>
                <a:cs typeface="+mn-cs"/>
              </a:rPr>
              <a:t>© Europees Agentschap voor veiligheid en gezondheid op het werk, 2024</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400" i="0" u="none" strike="noStrike" kern="1200" cap="none" spc="0" normalizeH="0" baseline="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nl-NL" sz="1400" i="0" u="none" strike="noStrike" cap="none" normalizeH="0" baseline="0">
                <a:ln>
                  <a:noFill/>
                </a:ln>
                <a:solidFill>
                  <a:srgbClr val="003399"/>
                </a:solidFill>
                <a:effectLst/>
                <a:uLnTx/>
                <a:uFillTx/>
                <a:latin typeface="Arial"/>
                <a:ea typeface="+mn-ea"/>
                <a:cs typeface="+mn-cs"/>
              </a:rPr>
              <a:t>Overname met bronvermelding is toegestaan.</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nl-NL" sz="1400" i="0" u="none" strike="noStrike" cap="none" normalizeH="0" baseline="0">
                <a:ln>
                  <a:noFill/>
                </a:ln>
                <a:solidFill>
                  <a:srgbClr val="003399"/>
                </a:solidFill>
                <a:effectLst/>
                <a:uLnTx/>
                <a:uFillTx/>
                <a:latin typeface="Arial"/>
                <a:ea typeface="+mn-ea"/>
                <a:cs typeface="+mn-cs"/>
              </a:rPr>
              <a:t>Voor reproductie of gebruik van foto's onder enig ander auteursrecht dan dat van EU-OSHA, moet rechtstreeks toestemming worden verkregen van degene aan wie het auteursrecht toekomt.</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nl-NL" sz="1400" i="0" u="none" strike="noStrike" cap="none" normalizeH="0" baseline="0">
                <a:ln>
                  <a:noFill/>
                </a:ln>
                <a:solidFill>
                  <a:srgbClr val="003399"/>
                </a:solidFill>
                <a:effectLst/>
                <a:uLnTx/>
                <a:uFillTx/>
                <a:latin typeface="Arial"/>
                <a:ea typeface="+mn-ea"/>
                <a:cs typeface="+mn-cs"/>
              </a:rPr>
              <a:t>Het Europees Agentschap voor veiligheid en gezondheid op het werk noch personen die namens het Agentschap optreden, zijn aansprakelijk voor het gebruik van de volgende informatie.</a:t>
            </a:r>
          </a:p>
        </p:txBody>
      </p:sp>
    </p:spTree>
    <p:extLst>
      <p:ext uri="{BB962C8B-B14F-4D97-AF65-F5344CB8AC3E}">
        <p14:creationId xmlns:p14="http://schemas.microsoft.com/office/powerpoint/2010/main" val="169435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nl-NL" sz="2400"/>
              <a:t>Prioriteitsgebieden</a:t>
            </a:r>
          </a:p>
        </p:txBody>
      </p:sp>
      <p:sp>
        <p:nvSpPr>
          <p:cNvPr id="4" name="TextBox 3"/>
          <p:cNvSpPr txBox="1"/>
          <p:nvPr/>
        </p:nvSpPr>
        <p:spPr>
          <a:xfrm>
            <a:off x="4668884" y="4326261"/>
            <a:ext cx="1990896" cy="184666"/>
          </a:xfrm>
          <a:prstGeom prst="rect">
            <a:avLst/>
          </a:prstGeom>
          <a:noFill/>
        </p:spPr>
        <p:txBody>
          <a:bodyPr wrap="square" lIns="0" tIns="0" rIns="0" bIns="0" rtlCol="0" anchor="ctr" anchorCtr="0">
            <a:spAutoFit/>
          </a:bodyPr>
          <a:lstStyle/>
          <a:p>
            <a:pPr algn="ctr"/>
            <a:r>
              <a:rPr lang="nl-NL" sz="1200" b="1" dirty="0">
                <a:solidFill>
                  <a:srgbClr val="003399"/>
                </a:solidFill>
                <a:latin typeface="+mj-lt"/>
                <a:ea typeface="+mj-ea"/>
                <a:cs typeface="Trebuchet MS"/>
                <a:hlinkClick r:id="rId3">
                  <a:extLst>
                    <a:ext uri="{A12FA001-AC4F-418D-AE19-62706E023703}">
                      <ahyp:hlinkClr xmlns:ahyp="http://schemas.microsoft.com/office/drawing/2018/hyperlinkcolor" val="tx"/>
                    </a:ext>
                  </a:extLst>
                </a:hlinkClick>
              </a:rPr>
              <a:t>Slimme digitale systemen</a:t>
            </a:r>
            <a:endParaRPr lang="nl-NL" sz="1200" b="1" dirty="0">
              <a:solidFill>
                <a:srgbClr val="003399"/>
              </a:solidFill>
              <a:latin typeface="+mj-lt"/>
              <a:ea typeface="+mj-ea"/>
              <a:cs typeface="Trebuchet MS"/>
              <a:hlinkClick r:id="rId4">
                <a:extLst>
                  <a:ext uri="{A12FA001-AC4F-418D-AE19-62706E023703}">
                    <ahyp:hlinkClr xmlns:ahyp="http://schemas.microsoft.com/office/drawing/2018/hyperlinkcolor" val="tx"/>
                  </a:ext>
                </a:extLst>
              </a:hlinkClick>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1989605" y="4107142"/>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nl-NL" sz="1200" b="1" dirty="0">
                <a:solidFill>
                  <a:schemeClr val="accent1"/>
                </a:solidFill>
                <a:cs typeface="Trebuchet MS"/>
                <a:hlinkClick r:id="rId5"/>
              </a:rPr>
              <a:t>Werknemersbeheer door middel van AI</a:t>
            </a:r>
            <a:endParaRPr lang="nl-NL"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7"/>
              </a:rPr>
              <a:t>Digitaal platformwerk</a:t>
            </a:r>
            <a:endParaRPr lang="nl-N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nl-NL" sz="1200" b="1" dirty="0">
                <a:solidFill>
                  <a:schemeClr val="accent1"/>
                </a:solidFill>
                <a:latin typeface="+mj-lt"/>
                <a:ea typeface="+mj-ea"/>
                <a:cs typeface="Trebuchet MS"/>
                <a:hlinkClick r:id="rId9"/>
              </a:rPr>
              <a:t>Automatisering van taken</a:t>
            </a:r>
            <a:endParaRPr lang="nl-NL"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290436"/>
            <a:ext cx="1990896" cy="369332"/>
          </a:xfrm>
          <a:prstGeom prst="rect">
            <a:avLst/>
          </a:prstGeom>
          <a:noFill/>
        </p:spPr>
        <p:txBody>
          <a:bodyPr wrap="square" lIns="0" tIns="0" rIns="0" bIns="0" rtlCol="0" anchor="ctr" anchorCtr="0">
            <a:spAutoFit/>
          </a:bodyPr>
          <a:lstStyle/>
          <a:p>
            <a:pPr algn="ctr"/>
            <a:r>
              <a:rPr lang="nl-NL" sz="1200" b="1" dirty="0">
                <a:solidFill>
                  <a:schemeClr val="accent1"/>
                </a:solidFill>
                <a:latin typeface="+mj-lt"/>
                <a:ea typeface="+mj-ea"/>
                <a:cs typeface="Trebuchet MS"/>
                <a:hlinkClick r:id="rId17"/>
              </a:rPr>
              <a:t>Werk op afstand en hybride werk</a:t>
            </a:r>
            <a:endParaRPr lang="nl-NL"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581"/>
            <a:ext cx="7559873" cy="682238"/>
          </a:xfrm>
        </p:spPr>
        <p:txBody>
          <a:bodyPr wrap="square">
            <a:spAutoFit/>
          </a:bodyPr>
          <a:lstStyle/>
          <a:p>
            <a:pPr>
              <a:lnSpc>
                <a:spcPts val="2300"/>
              </a:lnSpc>
            </a:pPr>
            <a:r>
              <a:rPr lang="nl-NL" sz="2400" dirty="0">
                <a:solidFill>
                  <a:srgbClr val="003399"/>
                </a:solidFill>
              </a:rPr>
              <a:t>Prioriteitsgebieden – werknemersbeheer door middel van AI</a:t>
            </a:r>
          </a:p>
        </p:txBody>
      </p:sp>
      <p:sp>
        <p:nvSpPr>
          <p:cNvPr id="4" name="TextBox 3"/>
          <p:cNvSpPr txBox="1"/>
          <p:nvPr/>
        </p:nvSpPr>
        <p:spPr>
          <a:xfrm>
            <a:off x="3491880" y="787541"/>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nl-N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“Het is van essentieel belang om vertrouwen in deze systemen op te bouwen door werknemers te informeren en te raadplegen en hen in staat te stellen deel te nemen aan het ontwerp en de implementatie ervan.”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26293"/>
            <a:ext cx="7848872" cy="1477328"/>
          </a:xfrm>
          <a:prstGeom prst="rect">
            <a:avLst/>
          </a:prstGeom>
          <a:noFill/>
        </p:spPr>
        <p:txBody>
          <a:bodyPr wrap="square" rtlCol="0">
            <a:spAutoFit/>
          </a:bodyPr>
          <a:lstStyle/>
          <a:p>
            <a:pPr lvl="0"/>
            <a:r>
              <a:rPr lang="nl-NL" sz="1500" b="1" dirty="0">
                <a:solidFill>
                  <a:srgbClr val="003399"/>
                </a:solidFill>
              </a:rPr>
              <a:t>Hiermee worden systemen voor werknemersbeheer bedoeld met behulp waarvan, vaak in real time, gegevens worden verzameld over de werkplek, werknemers en het werk dat zij doen. Deze gegevens worden vervolgens ingevoerd in een op AI gebaseerd model dat geautomatiseerde of semi-geautomatiseerde beslissingen neemt of beleidsmakers van informatie voorziet over vraagstukken op het gebied van werknemersbeheer.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54851"/>
            <a:ext cx="1800200" cy="400110"/>
          </a:xfrm>
          <a:prstGeom prst="rect">
            <a:avLst/>
          </a:prstGeom>
          <a:noFill/>
        </p:spPr>
        <p:txBody>
          <a:bodyPr wrap="square" rtlCol="0">
            <a:spAutoFit/>
          </a:bodyPr>
          <a:lstStyle/>
          <a:p>
            <a:pPr lvl="0"/>
            <a:r>
              <a:rPr lang="nl-NL" sz="2000" b="1" u="sng" dirty="0">
                <a:solidFill>
                  <a:srgbClr val="ACC700"/>
                </a:solidFill>
              </a:rPr>
              <a:t>DEFINITIE</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582"/>
            <a:ext cx="7559873" cy="682238"/>
          </a:xfrm>
        </p:spPr>
        <p:txBody>
          <a:bodyPr>
            <a:spAutoFit/>
          </a:bodyPr>
          <a:lstStyle/>
          <a:p>
            <a:pPr>
              <a:lnSpc>
                <a:spcPts val="2300"/>
              </a:lnSpc>
            </a:pPr>
            <a:r>
              <a:rPr lang="nl-NL" sz="2400" dirty="0">
                <a:solidFill>
                  <a:srgbClr val="003399"/>
                </a:solidFill>
              </a:rPr>
              <a:t>Prioriteitsgebieden – werknemersbeheer door middel van AI</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nl-NL" b="1" dirty="0">
                <a:solidFill>
                  <a:srgbClr val="ACC700"/>
                </a:solidFill>
              </a:rPr>
              <a:t>KANSEN </a:t>
            </a:r>
          </a:p>
          <a:p>
            <a:pPr marL="285750" lvl="0" indent="-285750">
              <a:buFont typeface="Arial" panose="020B0604020202020204" pitchFamily="34" charset="0"/>
              <a:buChar char="•"/>
            </a:pPr>
            <a:r>
              <a:rPr lang="nl-NL" sz="1600" b="1" dirty="0">
                <a:solidFill>
                  <a:srgbClr val="003399"/>
                </a:solidFill>
              </a:rPr>
              <a:t>Verbeterde planning en taakverdeling</a:t>
            </a:r>
          </a:p>
          <a:p>
            <a:pPr marL="285750" lvl="0" indent="-285750">
              <a:buFont typeface="Arial" panose="020B0604020202020204" pitchFamily="34" charset="0"/>
              <a:buChar char="•"/>
            </a:pPr>
            <a:r>
              <a:rPr lang="nl-NL" sz="1600" b="1" dirty="0">
                <a:solidFill>
                  <a:srgbClr val="003399"/>
                </a:solidFill>
              </a:rPr>
              <a:t>Geoptimaliseerde werkorganisatie</a:t>
            </a:r>
          </a:p>
          <a:p>
            <a:pPr marL="285750" lvl="0" indent="-285750">
              <a:buFont typeface="Arial" panose="020B0604020202020204" pitchFamily="34" charset="0"/>
              <a:buChar char="•"/>
            </a:pPr>
            <a:r>
              <a:rPr lang="nl-NL" sz="1600" b="1" dirty="0">
                <a:solidFill>
                  <a:srgbClr val="003399"/>
                </a:solidFill>
              </a:rPr>
              <a:t>Informatie om problemen op het gebied van veiligheid en gezondheid op het werk in kaart te brengen</a:t>
            </a:r>
          </a:p>
          <a:p>
            <a:pPr lvl="0"/>
            <a:endParaRPr lang="es-ES" sz="2000" b="1" dirty="0">
              <a:solidFill>
                <a:srgbClr val="003399"/>
              </a:solidFill>
            </a:endParaRPr>
          </a:p>
          <a:p>
            <a:pPr lvl="0" defTabSz="342900">
              <a:spcBef>
                <a:spcPts val="450"/>
              </a:spcBef>
              <a:buClr>
                <a:srgbClr val="003399"/>
              </a:buClr>
            </a:pPr>
            <a:r>
              <a:rPr lang="nl-NL" b="1" dirty="0">
                <a:solidFill>
                  <a:srgbClr val="ACC700"/>
                </a:solidFill>
              </a:rPr>
              <a:t>RISICO’S EN UITDAGINGEN</a:t>
            </a:r>
          </a:p>
          <a:p>
            <a:pPr marL="285750" lvl="0" indent="-285750">
              <a:buFont typeface="Arial" panose="020B0604020202020204" pitchFamily="34" charset="0"/>
              <a:buChar char="•"/>
            </a:pPr>
            <a:r>
              <a:rPr lang="nl-NL" sz="1600" b="1" dirty="0">
                <a:solidFill>
                  <a:srgbClr val="003399"/>
                </a:solidFill>
              </a:rPr>
              <a:t>Minder autonomie en controle voor werknemers</a:t>
            </a:r>
          </a:p>
          <a:p>
            <a:pPr marL="285750" indent="-285750">
              <a:buFont typeface="Arial" panose="020B0604020202020204" pitchFamily="34" charset="0"/>
              <a:buChar char="•"/>
            </a:pPr>
            <a:r>
              <a:rPr lang="nl-NL" sz="1600" b="1" dirty="0">
                <a:solidFill>
                  <a:srgbClr val="003399"/>
                </a:solidFill>
              </a:rPr>
              <a:t>Grotere druk om sneller te werken</a:t>
            </a:r>
          </a:p>
          <a:p>
            <a:pPr marL="285750" indent="-285750">
              <a:buFont typeface="Arial" panose="020B0604020202020204" pitchFamily="34" charset="0"/>
              <a:buChar char="•"/>
            </a:pPr>
            <a:r>
              <a:rPr lang="nl-NL" sz="1600" b="1" dirty="0">
                <a:solidFill>
                  <a:srgbClr val="003399"/>
                </a:solidFill>
              </a:rPr>
              <a:t>Invloed op het privéleven</a:t>
            </a:r>
          </a:p>
        </p:txBody>
      </p:sp>
    </p:spTree>
    <p:extLst>
      <p:ext uri="{BB962C8B-B14F-4D97-AF65-F5344CB8AC3E}">
        <p14:creationId xmlns:p14="http://schemas.microsoft.com/office/powerpoint/2010/main" val="391948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nl-NL" sz="2400" dirty="0">
                <a:solidFill>
                  <a:schemeClr val="accent1"/>
                </a:solidFill>
              </a:rPr>
              <a:t>Risicopreventie</a:t>
            </a:r>
          </a:p>
        </p:txBody>
      </p:sp>
      <p:sp>
        <p:nvSpPr>
          <p:cNvPr id="2" name="TextBox 1"/>
          <p:cNvSpPr txBox="1"/>
          <p:nvPr/>
        </p:nvSpPr>
        <p:spPr>
          <a:xfrm>
            <a:off x="439408" y="817512"/>
            <a:ext cx="7560840" cy="2800767"/>
          </a:xfrm>
          <a:prstGeom prst="rect">
            <a:avLst/>
          </a:prstGeom>
          <a:noFill/>
        </p:spPr>
        <p:txBody>
          <a:bodyPr wrap="square" rtlCol="0">
            <a:spAutoFit/>
          </a:bodyPr>
          <a:lstStyle/>
          <a:p>
            <a:pPr marL="285750" lvl="0" indent="-285750">
              <a:buFont typeface="Arial" panose="020B0604020202020204" pitchFamily="34" charset="0"/>
              <a:buChar char="•"/>
            </a:pPr>
            <a:r>
              <a:rPr lang="nl-NL" sz="1600" b="1" dirty="0">
                <a:solidFill>
                  <a:schemeClr val="accent1"/>
                </a:solidFill>
              </a:rPr>
              <a:t>Mensgerichte benadering </a:t>
            </a:r>
          </a:p>
          <a:p>
            <a:pPr lvl="0"/>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Gelijke toegang tot informatie van alle belanghebbenden</a:t>
            </a:r>
          </a:p>
          <a:p>
            <a:pPr lvl="0"/>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Raadpleging/participatie van werknemers bij de ontwikkeling, de implementatie en het gebruik van digitale technologieën en systemen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Transparantie over de manier waarop digitale instrumenten werken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nl-NL" sz="1600" b="1" dirty="0">
                <a:solidFill>
                  <a:schemeClr val="accent1"/>
                </a:solidFill>
              </a:rPr>
              <a:t>Holistische aanpak voor de beoordeling van digitale technologieën en systemen</a:t>
            </a:r>
          </a:p>
        </p:txBody>
      </p:sp>
    </p:spTree>
    <p:extLst>
      <p:ext uri="{BB962C8B-B14F-4D97-AF65-F5344CB8AC3E}">
        <p14:creationId xmlns:p14="http://schemas.microsoft.com/office/powerpoint/2010/main" val="174969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07A88-A1A2-2BB8-A3D2-89CC074DE8B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4B83A2CC-9EA3-5A64-7FD9-4E164A716D35}"/>
              </a:ext>
            </a:extLst>
          </p:cNvPr>
          <p:cNvSpPr>
            <a:spLocks noGrp="1"/>
          </p:cNvSpPr>
          <p:nvPr>
            <p:ph type="title"/>
          </p:nvPr>
        </p:nvSpPr>
        <p:spPr>
          <a:xfrm>
            <a:off x="539750" y="148384"/>
            <a:ext cx="7632700" cy="369332"/>
          </a:xfrm>
        </p:spPr>
        <p:txBody>
          <a:bodyPr lIns="0" tIns="0" rIns="0" bIns="0">
            <a:spAutoFit/>
          </a:bodyPr>
          <a:lstStyle/>
          <a:p>
            <a:r>
              <a:rPr lang="nl-NL" sz="2400" dirty="0">
                <a:solidFill>
                  <a:schemeClr val="accent1"/>
                </a:solidFill>
              </a:rPr>
              <a:t>Risicopreventie</a:t>
            </a:r>
          </a:p>
        </p:txBody>
      </p:sp>
      <p:sp>
        <p:nvSpPr>
          <p:cNvPr id="2" name="TextBox 1">
            <a:extLst>
              <a:ext uri="{FF2B5EF4-FFF2-40B4-BE49-F238E27FC236}">
                <a16:creationId xmlns:a16="http://schemas.microsoft.com/office/drawing/2014/main" id="{80F92C95-878B-EC5E-3FB0-1813730E475A}"/>
              </a:ext>
            </a:extLst>
          </p:cNvPr>
          <p:cNvSpPr txBox="1"/>
          <p:nvPr/>
        </p:nvSpPr>
        <p:spPr>
          <a:xfrm>
            <a:off x="439408" y="817512"/>
            <a:ext cx="7560840" cy="2800767"/>
          </a:xfrm>
          <a:prstGeom prst="rect">
            <a:avLst/>
          </a:prstGeom>
          <a:noFill/>
        </p:spPr>
        <p:txBody>
          <a:bodyPr wrap="square" rtlCol="0">
            <a:spAutoFit/>
          </a:bodyPr>
          <a:lstStyle/>
          <a:p>
            <a:pPr marL="285750" lvl="0" indent="-285750">
              <a:buFont typeface="Arial" panose="020B0604020202020204" pitchFamily="34" charset="0"/>
              <a:buChar char="•"/>
            </a:pPr>
            <a:r>
              <a:rPr lang="nl-NL" sz="1600" b="1" dirty="0">
                <a:solidFill>
                  <a:schemeClr val="accent1"/>
                </a:solidFill>
              </a:rPr>
              <a:t>Mensgerichte benadering </a:t>
            </a:r>
          </a:p>
          <a:p>
            <a:pPr lvl="0"/>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Gelijke toegang tot informatie van alle belanghebbenden</a:t>
            </a:r>
          </a:p>
          <a:p>
            <a:pPr lvl="0"/>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Raadpleging/participatie van werknemers bij de ontwikkeling, de implementatie en het gebruik van digitale technologieën en systemen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Transparantie over de manier waarop digitale instrumenten werken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nl-NL" sz="1600" b="1" dirty="0">
                <a:solidFill>
                  <a:schemeClr val="accent1"/>
                </a:solidFill>
              </a:rPr>
              <a:t>Holistische aanpak voor de beoordeling van digitale technologieën en systemen</a:t>
            </a:r>
          </a:p>
        </p:txBody>
      </p:sp>
    </p:spTree>
    <p:extLst>
      <p:ext uri="{BB962C8B-B14F-4D97-AF65-F5344CB8AC3E}">
        <p14:creationId xmlns:p14="http://schemas.microsoft.com/office/powerpoint/2010/main" val="39266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534271" y="3363627"/>
            <a:ext cx="8286202" cy="553998"/>
          </a:xfrm>
        </p:spPr>
        <p:txBody>
          <a:bodyPr vert="horz" wrap="square" lIns="0" tIns="0" rIns="0" bIns="0" rtlCol="0" anchor="t" anchorCtr="0">
            <a:spAutoFit/>
          </a:bodyPr>
          <a:lstStyle/>
          <a:p>
            <a:pPr>
              <a:spcBef>
                <a:spcPts val="450"/>
              </a:spcBef>
              <a:buClr>
                <a:schemeClr val="tx2"/>
              </a:buClr>
              <a:buFont typeface="Wingdings" pitchFamily="2" charset="2"/>
            </a:pPr>
            <a:r>
              <a:rPr lang="nl-NL" sz="1800" dirty="0">
                <a:solidFill>
                  <a:srgbClr val="899E00"/>
                </a:solidFill>
                <a:latin typeface="+mn-lt"/>
                <a:ea typeface="+mn-ea"/>
                <a:cs typeface="+mn-cs"/>
              </a:rPr>
              <a:t>VEILIG EN GEZOND WERK IN EEN DIGITALE SAMENLEVING Campagne               voor een gezonde werkplek 2023-25</a:t>
            </a: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62263" y="2682317"/>
            <a:ext cx="8430218" cy="615553"/>
          </a:xfrm>
        </p:spPr>
        <p:txBody>
          <a:bodyPr vert="horz" wrap="square" lIns="0" tIns="0" rIns="0" bIns="0" rtlCol="0" anchor="t" anchorCtr="0">
            <a:spAutoFit/>
          </a:bodyPr>
          <a:lstStyle/>
          <a:p>
            <a:pPr>
              <a:spcBef>
                <a:spcPct val="0"/>
              </a:spcBef>
            </a:pPr>
            <a:r>
              <a:rPr lang="nl-NL" sz="2000" dirty="0">
                <a:ea typeface="+mj-ea"/>
              </a:rPr>
              <a:t>Werknemersbeheer door kunstmatige intelligentie (AI): gevolgen voor veiligheid en gezondheid op het werk (VGW)</a:t>
            </a:r>
          </a:p>
        </p:txBody>
      </p:sp>
    </p:spTree>
    <p:extLst>
      <p:ext uri="{BB962C8B-B14F-4D97-AF65-F5344CB8AC3E}">
        <p14:creationId xmlns:p14="http://schemas.microsoft.com/office/powerpoint/2010/main" val="1475885373"/>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e1a0e6-bb16-4c21-b94f-a074a051f9a1" xsi:nil="true"/>
    <TNOC_ClusterName xmlns="2f6a910d-138e-42c1-8e8a-320c1b7cf3f7" xsi:nil="true"/>
    <h15fbb78f4cb41d290e72f301ea2865f xmlns="2fe1a0e6-bb16-4c21-b94f-a074a051f9a1">
      <Terms xmlns="http://schemas.microsoft.com/office/infopath/2007/PartnerControls"/>
    </h15fbb78f4cb41d290e72f301ea2865f>
    <TNOC_ClusterId xmlns="2f6a910d-138e-42c1-8e8a-320c1b7cf3f7" xsi:nil="true"/>
    <n2a7a23bcc2241cb9261f9a914c7c1bb xmlns="2fe1a0e6-bb16-4c21-b94f-a074a051f9a1">
      <Terms xmlns="http://schemas.microsoft.com/office/infopath/2007/PartnerControls"/>
    </n2a7a23bcc2241cb9261f9a914c7c1bb>
    <bac4ab11065f4f6c809c820c57e320e5 xmlns="2fe1a0e6-bb16-4c21-b94f-a074a051f9a1">
      <Terms xmlns="http://schemas.microsoft.com/office/infopath/2007/PartnerControls"/>
    </bac4ab11065f4f6c809c820c57e320e5>
    <lca20d149a844688b6abf34073d5c21d xmlns="2fe1a0e6-bb16-4c21-b94f-a074a051f9a1">
      <Terms xmlns="http://schemas.microsoft.com/office/infopath/2007/PartnerControls"/>
    </lca20d149a844688b6abf34073d5c21d>
    <lcf76f155ced4ddcb4097134ff3c332f xmlns="be8f5311-e082-49aa-a033-91d32d1e12e6">
      <Terms xmlns="http://schemas.microsoft.com/office/infopath/2007/PartnerControls"/>
    </lcf76f155ced4ddcb4097134ff3c332f>
    <_dlc_DocId xmlns="2fe1a0e6-bb16-4c21-b94f-a074a051f9a1" xsi:nil="true"/>
    <_dlc_DocIdUrl xmlns="2fe1a0e6-bb16-4c21-b94f-a074a051f9a1">
      <Url xsi:nil="true"/>
      <Description xsi:nil="true"/>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B1C0B161B0F4AE4BA33CBB0993D94DB3" ma:contentTypeVersion="9" ma:contentTypeDescription=" " ma:contentTypeScope="" ma:versionID="d6872485a5508a03751311e164e0d243">
  <xsd:schema xmlns:xsd="http://www.w3.org/2001/XMLSchema" xmlns:xs="http://www.w3.org/2001/XMLSchema" xmlns:p="http://schemas.microsoft.com/office/2006/metadata/properties" xmlns:ns2="2fe1a0e6-bb16-4c21-b94f-a074a051f9a1" xmlns:ns3="2f6a910d-138e-42c1-8e8a-320c1b7cf3f7" xmlns:ns5="be8f5311-e082-49aa-a033-91d32d1e12e6" targetNamespace="http://schemas.microsoft.com/office/2006/metadata/properties" ma:root="true" ma:fieldsID="ba8eaf8c70b4c0e51af35722a0c8ec31" ns2:_="" ns3:_="" ns5:_="">
    <xsd:import namespace="2fe1a0e6-bb16-4c21-b94f-a074a051f9a1"/>
    <xsd:import namespace="2f6a910d-138e-42c1-8e8a-320c1b7cf3f7"/>
    <xsd:import namespace="be8f5311-e082-49aa-a033-91d32d1e12e6"/>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lcf76f155ced4ddcb4097134ff3c332f" minOccurs="0"/>
                <xsd:element ref="ns5:MediaServiceDateTaken"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1a0e6-bb16-4c21-b94f-a074a051f9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bb6baa85-90be-4a9d-8482-9987aab46975}" ma:internalName="TaxCatchAll" ma:showField="CatchAllData" ma:web="2fe1a0e6-bb16-4c21-b94f-a074a051f9a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bb6baa85-90be-4a9d-8482-9987aab46975}" ma:internalName="TaxCatchAllLabel" ma:readOnly="true" ma:showField="CatchAllDataLabel" ma:web="2fe1a0e6-bb16-4c21-b94f-a074a051f9a1">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8f5311-e082-49aa-a033-91d32d1e12e6"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378aa68-586f-4892-bb77-0985b40f41a6"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 ds:uri="2fe1a0e6-bb16-4c21-b94f-a074a051f9a1"/>
    <ds:schemaRef ds:uri="2f6a910d-138e-42c1-8e8a-320c1b7cf3f7"/>
    <ds:schemaRef ds:uri="be8f5311-e082-49aa-a033-91d32d1e12e6"/>
  </ds:schemaRefs>
</ds:datastoreItem>
</file>

<file path=customXml/itemProps3.xml><?xml version="1.0" encoding="utf-8"?>
<ds:datastoreItem xmlns:ds="http://schemas.openxmlformats.org/officeDocument/2006/customXml" ds:itemID="{A85084A4-CA02-4798-9AA3-A5112E43F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e1a0e6-bb16-4c21-b94f-a074a051f9a1"/>
    <ds:schemaRef ds:uri="2f6a910d-138e-42c1-8e8a-320c1b7cf3f7"/>
    <ds:schemaRef ds:uri="be8f5311-e082-49aa-a033-91d32d1e1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1F6360B-AC38-4321-A0AB-F0201BF6A4A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5596</TotalTime>
  <Words>4004</Words>
  <Application>Microsoft Office PowerPoint</Application>
  <PresentationFormat>Diavoorstelling (16:9)</PresentationFormat>
  <Paragraphs>316</Paragraphs>
  <Slides>30</Slides>
  <Notes>28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30</vt:i4>
      </vt:variant>
    </vt:vector>
  </HeadingPairs>
  <TitlesOfParts>
    <vt:vector size="41" baseType="lpstr">
      <vt:lpstr>MS Mincho</vt:lpstr>
      <vt:lpstr>SimSun</vt:lpstr>
      <vt:lpstr>Aptos</vt:lpstr>
      <vt:lpstr>Arial</vt:lpstr>
      <vt:lpstr>Calibri</vt:lpstr>
      <vt:lpstr>Courier New</vt:lpstr>
      <vt:lpstr>Symbol</vt:lpstr>
      <vt:lpstr>Trebuchet MS</vt:lpstr>
      <vt:lpstr>Verdana</vt:lpstr>
      <vt:lpstr>Wingdings</vt:lpstr>
      <vt:lpstr>Theme1</vt:lpstr>
      <vt:lpstr>Campagne “Een gezonde werkplek 2023-25” Veilig en gezond werken in een digitale samenleving </vt:lpstr>
      <vt:lpstr>Waar gaat het over?</vt:lpstr>
      <vt:lpstr>PowerPoint-presentatie</vt:lpstr>
      <vt:lpstr>Prioriteitsgebieden</vt:lpstr>
      <vt:lpstr>Prioriteitsgebieden – werknemersbeheer door middel van AI</vt:lpstr>
      <vt:lpstr>Prioriteitsgebieden – werknemersbeheer door middel van AI</vt:lpstr>
      <vt:lpstr>Risicopreventie</vt:lpstr>
      <vt:lpstr>Risicopreventie</vt:lpstr>
      <vt:lpstr>VEILIG EN GEZOND WERK IN EEN DIGITALE SAMENLEVING Campagne               voor een gezonde werkplek 2023-25</vt:lpstr>
      <vt:lpstr>Definities</vt:lpstr>
      <vt:lpstr>PowerPoint-presentatie</vt:lpstr>
      <vt:lpstr>Feiten en cijfers – gebruik van digitale technologieën</vt:lpstr>
      <vt:lpstr>PowerPoint-presentatie</vt:lpstr>
      <vt:lpstr>PowerPoint-presentatie</vt:lpstr>
      <vt:lpstr>Feiten en cijfers – blootstelling aan psychosociale risico’s</vt:lpstr>
      <vt:lpstr>PowerPoint-presentatie</vt:lpstr>
      <vt:lpstr>PowerPoint-presentatie</vt:lpstr>
      <vt:lpstr>Werknemersparticipatie: een hoeksteen van preventie op het gebied van VGW</vt:lpstr>
      <vt:lpstr>Belangrijkste succesfactoren voor VGW – praktijkvoorbeelden</vt:lpstr>
      <vt:lpstr>Belangrijkste succesfactoren voor VGW – praktijkvoorbeelden</vt:lpstr>
      <vt:lpstr>Belangrijke succesfactoren voor VGW – AIWM op de werkplek </vt:lpstr>
      <vt:lpstr>PowerPoint-presentatie</vt:lpstr>
      <vt:lpstr>PowerPoint-presentatie</vt:lpstr>
      <vt:lpstr>PowerPoint-presentatie</vt:lpstr>
      <vt:lpstr>PowerPoint-presentatie</vt:lpstr>
      <vt:lpstr>PowerPoint-presentatie</vt:lpstr>
      <vt:lpstr>PowerPoint-presentatie</vt:lpstr>
      <vt:lpstr>PowerPoint-presentatie</vt:lpstr>
      <vt:lpstr>Bronnen</vt:lpstr>
      <vt:lpstr>Auteursrechten</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Frank Dehasque (FOD Werkgelegenheid - SPF Emploi)</cp:lastModifiedBy>
  <cp:revision>180</cp:revision>
  <cp:lastPrinted>2019-10-04T15:07:06Z</cp:lastPrinted>
  <dcterms:created xsi:type="dcterms:W3CDTF">2015-10-14T15:05:30Z</dcterms:created>
  <dcterms:modified xsi:type="dcterms:W3CDTF">2025-09-10T10:21:24Z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0x010100A35317DCC28344A7B82488658A034A5C0100B1C0B161B0F4AE4BA33CBB0993D94DB3</vt:lpwstr>
  </property>
  <property fmtid="{D5CDD505-2E9C-101B-9397-08002B2CF9AE}" pid="3" name="MediaServiceImageTags">
    <vt:lpwstr/>
  </property>
  <property fmtid="{D5CDD505-2E9C-101B-9397-08002B2CF9AE}" pid="4" name="TNOC_DocumentType">
    <vt:lpwstr/>
  </property>
  <property fmtid="{D5CDD505-2E9C-101B-9397-08002B2CF9AE}" pid="5" name="TNOC_DocumentCategory">
    <vt:lpwstr/>
  </property>
  <property fmtid="{D5CDD505-2E9C-101B-9397-08002B2CF9AE}" pid="6" name="TNOC_ClusterType">
    <vt:lpwstr/>
  </property>
  <property fmtid="{D5CDD505-2E9C-101B-9397-08002B2CF9AE}" pid="7" name="TNOC_DocumentClassification">
    <vt:lpwstr/>
  </property>
</Properties>
</file>