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1" r:id="rId4"/>
    <p:sldMasterId id="2147493496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67" r:id="rId7"/>
    <p:sldId id="2568" r:id="rId8"/>
    <p:sldId id="2575" r:id="rId9"/>
    <p:sldId id="2566" r:id="rId10"/>
    <p:sldId id="257" r:id="rId11"/>
    <p:sldId id="2578" r:id="rId12"/>
    <p:sldId id="2573" r:id="rId13"/>
    <p:sldId id="2574" r:id="rId14"/>
    <p:sldId id="2571" r:id="rId15"/>
    <p:sldId id="2572" r:id="rId16"/>
    <p:sldId id="2576" r:id="rId17"/>
    <p:sldId id="2577" r:id="rId18"/>
    <p:sldId id="260" r:id="rId19"/>
    <p:sldId id="267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4AC32-180D-FB87-5269-87EB1868015C}" v="26" dt="2025-09-23T10:24:11.899"/>
    <p1510:client id="{88D562FD-3C7E-34B1-CB90-75E2539E6D65}" v="230" dt="2025-09-23T10:09:21.987"/>
    <p1510:client id="{E972590B-C374-4419-844E-99BA52CF61D8}" v="49" dt="2025-09-23T10:26:37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AD5A5-0DAE-C54F-8448-3B3F89F5D13C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68324-235E-E544-B52E-FF454D54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442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83DBD-1D06-B447-A97E-35D27C2BBDEE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03392-AE44-1041-90D6-0618FC689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68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Back to the approach.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Trying to identify and assess the opportunities and the threats is a loss of time. Looking at the future of work with the knowledge and the eyes of the past hass never been helpfull.</a:t>
            </a:r>
            <a:br>
              <a:rPr lang="nl-BE"/>
            </a:br>
            <a:r>
              <a:rPr lang="nl-BE"/>
              <a:t>PARETO principle! Exploring and Investing in opportunities = results with minimal efforts. Dealing with all possible risks first = a lot of effort for minimal result.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1B2C0-FD74-0848-8BC6-293BB48F7820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94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/>
              <a:t>Bottom line: ga </a:t>
            </a:r>
            <a:r>
              <a:rPr lang="en-US" err="1"/>
              <a:t>voor</a:t>
            </a:r>
            <a:r>
              <a:rPr lang="en-US"/>
              <a:t> de </a:t>
            </a:r>
            <a:r>
              <a:rPr lang="en-US" err="1"/>
              <a:t>opportuniteiten</a:t>
            </a:r>
            <a:r>
              <a:rPr lang="en-US"/>
              <a:t>. Maar </a:t>
            </a:r>
            <a:r>
              <a:rPr lang="en-US" err="1"/>
              <a:t>niet</a:t>
            </a:r>
            <a:r>
              <a:rPr lang="en-US"/>
              <a:t> blind! Wees open, </a:t>
            </a:r>
            <a:r>
              <a:rPr lang="en-US" err="1"/>
              <a:t>overleg</a:t>
            </a:r>
            <a:r>
              <a:rPr lang="en-US"/>
              <a:t>, </a:t>
            </a:r>
            <a:r>
              <a:rPr lang="en-US" err="1"/>
              <a:t>zoek</a:t>
            </a:r>
            <a:r>
              <a:rPr lang="en-US"/>
              <a:t> consensus om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evolueren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productieve</a:t>
            </a:r>
            <a:r>
              <a:rPr lang="en-US"/>
              <a:t>, </a:t>
            </a:r>
            <a:r>
              <a:rPr lang="en-US" err="1"/>
              <a:t>veilige</a:t>
            </a:r>
            <a:r>
              <a:rPr lang="en-US"/>
              <a:t>, </a:t>
            </a:r>
            <a:r>
              <a:rPr lang="en-US" err="1"/>
              <a:t>duurzame</a:t>
            </a:r>
            <a:r>
              <a:rPr lang="en-US"/>
              <a:t> AI – Digitech </a:t>
            </a:r>
            <a:r>
              <a:rPr lang="en-US" err="1"/>
              <a:t>wereld</a:t>
            </a:r>
            <a:r>
              <a:rPr lang="en-US"/>
              <a:t> van het </a:t>
            </a:r>
            <a:r>
              <a:rPr lang="en-US" err="1"/>
              <a:t>werk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allen</a:t>
            </a:r>
            <a:r>
              <a:rPr lang="en-US"/>
              <a:t>!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1B2C0-FD74-0848-8BC6-293BB48F7820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925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vbo-feb.be/" TargetMode="Externa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0FB791C-B01C-7247-92E5-CF8BE5B86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4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80ED4DA-1034-E24B-8B76-C6ED22C8F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1875617"/>
            <a:ext cx="5448696" cy="696134"/>
          </a:xfrm>
          <a:prstGeom prst="rect">
            <a:avLst/>
          </a:prstGeom>
        </p:spPr>
        <p:txBody>
          <a:bodyPr anchor="b"/>
          <a:lstStyle>
            <a:lvl1pPr algn="l">
              <a:defRPr sz="32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B475CF-DD06-CE4D-8975-834FB1D5D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934" y="2576887"/>
            <a:ext cx="5448696" cy="5413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rgbClr val="96C8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here</a:t>
            </a:r>
          </a:p>
        </p:txBody>
      </p:sp>
      <p:pic>
        <p:nvPicPr>
          <p:cNvPr id="12" name="Image 11" descr="VBO-FEB_logotype_NL-FR_RGB.png">
            <a:extLst>
              <a:ext uri="{FF2B5EF4-FFF2-40B4-BE49-F238E27FC236}">
                <a16:creationId xmlns:a16="http://schemas.microsoft.com/office/drawing/2014/main" id="{742961C4-59BD-F448-98B6-1D0D552A7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1" y="204097"/>
            <a:ext cx="2624728" cy="116221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EC28AD3-12CC-1446-BC7C-B70C8704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934" y="4631214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BB57831-31C1-DA41-8763-8B524F9A2868}" type="datetime1">
              <a:rPr lang="fr-BE" smtClean="0"/>
              <a:pPr/>
              <a:t>23-09-25</a:t>
            </a:fld>
            <a:endParaRPr lang="en-US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D2AC0C4-A875-C149-BE18-169937D847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3241675"/>
            <a:ext cx="5448300" cy="1268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sz="1600"/>
              <a:t>Body </a:t>
            </a:r>
            <a:r>
              <a:rPr lang="fr-FR" sz="1600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2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CBCE3F-FA98-6345-BEE4-80C6C2548B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71A3167-E6F5-6D42-AFC6-90AC9F2C1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2" hasCustomPrompt="1"/>
          </p:nvPr>
        </p:nvSpPr>
        <p:spPr>
          <a:xfrm>
            <a:off x="583170" y="1408114"/>
            <a:ext cx="3713240" cy="26794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r>
              <a:rPr lang="fr-FR"/>
              <a:t>Insert image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933" y="4087585"/>
            <a:ext cx="3919537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image</a:t>
            </a: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VBO-FEB_logotype_NL-FR_RGB.png">
            <a:extLst>
              <a:ext uri="{FF2B5EF4-FFF2-40B4-BE49-F238E27FC236}">
                <a16:creationId xmlns:a16="http://schemas.microsoft.com/office/drawing/2014/main" id="{798B50CD-6DD4-C341-9247-DAAA7CC8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A943C85-96D7-944F-A092-7DC005326579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F20380E-C3BA-2F41-B46E-A83830C2ED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9448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EF78830-F290-954D-BE2D-9AF40B0DCD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13961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6DFB129-4B04-374F-852F-5E355F4D6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4E470A0-0B64-0D4A-8EB6-A89E520250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2" hasCustomPrompt="1"/>
          </p:nvPr>
        </p:nvSpPr>
        <p:spPr>
          <a:xfrm>
            <a:off x="583170" y="1408114"/>
            <a:ext cx="7966916" cy="26794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r>
              <a:rPr lang="fr-FR"/>
              <a:t>Insert image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934" y="4087585"/>
            <a:ext cx="817103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image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VBO-FEB_logotype_NL-FR_RGB.png">
            <a:extLst>
              <a:ext uri="{FF2B5EF4-FFF2-40B4-BE49-F238E27FC236}">
                <a16:creationId xmlns:a16="http://schemas.microsoft.com/office/drawing/2014/main" id="{EE176EED-7405-8B4D-8614-B78E35432B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AC5085C-E772-8B44-B568-DB46FB591F81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2876EA0-D30D-EF4E-A81A-FB078BB5F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197110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5214E34-43B8-4C40-96D6-0F7A919E7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938" r="79206"/>
          <a:stretch/>
        </p:blipFill>
        <p:spPr>
          <a:xfrm>
            <a:off x="0" y="4368800"/>
            <a:ext cx="1901371" cy="774700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r>
              <a:rPr lang="fr-FR"/>
              <a:t>Insert image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VBO-FEB_logotype_NL-FR_RGB.png">
            <a:extLst>
              <a:ext uri="{FF2B5EF4-FFF2-40B4-BE49-F238E27FC236}">
                <a16:creationId xmlns:a16="http://schemas.microsoft.com/office/drawing/2014/main" id="{8A332A4F-E8A5-D64E-A200-EF47269CA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0A43A6-650C-7945-A2B4-07783C0403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BC075ED-BD9B-9D4F-9F6D-6A331BC1EA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E88C4F3-1A92-414A-B5A3-7C9A105D0B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733426" y="1300621"/>
            <a:ext cx="3919537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graph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3" hasCustomPrompt="1"/>
          </p:nvPr>
        </p:nvSpPr>
        <p:spPr>
          <a:xfrm>
            <a:off x="4830685" y="1655444"/>
            <a:ext cx="3713162" cy="2675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latin typeface="Trebuchet MS"/>
                <a:cs typeface="Trebuchet MS"/>
              </a:defRPr>
            </a:lvl1pPr>
          </a:lstStyle>
          <a:p>
            <a:r>
              <a:rPr lang="fr-FR" sz="1600"/>
              <a:t>Insert graph </a:t>
            </a:r>
            <a:r>
              <a:rPr lang="fr-FR" sz="1600" err="1"/>
              <a:t>here</a:t>
            </a:r>
            <a:endParaRPr lang="fr-FR"/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VBO-FEB_logotype_NL-FR_RGB.png">
            <a:extLst>
              <a:ext uri="{FF2B5EF4-FFF2-40B4-BE49-F238E27FC236}">
                <a16:creationId xmlns:a16="http://schemas.microsoft.com/office/drawing/2014/main" id="{23AE0B85-2B56-1749-8FE6-4DEB160081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67C49ED-BEAC-A74B-B054-15B433DE75B7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0798E00D-5CDE-2A40-93D0-C605964415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33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F1C3475-E1FE-FD40-96F6-B1F5680A2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76378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ADCF799-C2ED-0E4D-AE86-C427DF1D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3F8817D-F0BE-A546-B319-8B94321D1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6" name="Espace réservé du graphique 5"/>
          <p:cNvSpPr>
            <a:spLocks noGrp="1"/>
          </p:cNvSpPr>
          <p:nvPr>
            <p:ph type="chart" sz="quarter" idx="13" hasCustomPrompt="1"/>
          </p:nvPr>
        </p:nvSpPr>
        <p:spPr>
          <a:xfrm>
            <a:off x="583170" y="1655444"/>
            <a:ext cx="3713162" cy="2675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sz="1600"/>
              <a:t>Insert graph </a:t>
            </a:r>
            <a:r>
              <a:rPr lang="fr-FR" sz="1600" err="1"/>
              <a:t>here</a:t>
            </a:r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933" y="1300621"/>
            <a:ext cx="3919537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graph</a:t>
            </a: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VBO-FEB_logotype_NL-FR_RGB.png">
            <a:extLst>
              <a:ext uri="{FF2B5EF4-FFF2-40B4-BE49-F238E27FC236}">
                <a16:creationId xmlns:a16="http://schemas.microsoft.com/office/drawing/2014/main" id="{C2A2F2F0-1012-E748-B76F-16CB4A5E3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28DF7DD-A53E-0B4C-8535-F212D3B91B2B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BF992E0-3204-C84A-B393-C7DB58AA0E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9448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5D2CD70-B92D-2841-9B12-3F06A5ABFB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87192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B799532-0DBD-A642-911B-DD6A9DD23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9BF1559-455B-4D46-95A5-9B734C083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933" y="1300621"/>
            <a:ext cx="8166119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graph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3" hasCustomPrompt="1"/>
          </p:nvPr>
        </p:nvSpPr>
        <p:spPr>
          <a:xfrm>
            <a:off x="583169" y="1655444"/>
            <a:ext cx="7955577" cy="2675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sz="1600"/>
              <a:t>Insert graph </a:t>
            </a:r>
            <a:r>
              <a:rPr lang="fr-FR" sz="1600" err="1"/>
              <a:t>here</a:t>
            </a:r>
            <a:endParaRPr lang="fr-FR"/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VBO-FEB_logotype_NL-FR_RGB.png">
            <a:extLst>
              <a:ext uri="{FF2B5EF4-FFF2-40B4-BE49-F238E27FC236}">
                <a16:creationId xmlns:a16="http://schemas.microsoft.com/office/drawing/2014/main" id="{1D4DC3FF-67E1-2D4B-B55C-24A6E5736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2E5E849-317C-1046-9957-4DBCDB65DA91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591E4F6-30CF-6D4D-90E6-8063DFE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50120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9" y="825625"/>
            <a:ext cx="6399946" cy="17361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6B2ADB6-8B11-5463-D307-3F4916CA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170" y="2581743"/>
            <a:ext cx="2920634" cy="170616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  <a:lvl2pPr marL="342900" indent="0">
              <a:buNone/>
              <a:defRPr lang="en-US" dirty="0"/>
            </a:lvl2pPr>
            <a:lvl3pPr marL="685800" indent="0">
              <a:buNone/>
              <a:defRPr lang="en-US" dirty="0"/>
            </a:lvl3pPr>
            <a:lvl4pPr marL="1028700" indent="0">
              <a:buNone/>
              <a:defRPr lang="en-US" dirty="0"/>
            </a:lvl4pPr>
            <a:lvl5pPr marL="13716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A9A27FE-5C62-0E4C-1D35-2B5BE652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50BB-FE55-4F45-B460-B5BF3CD2BA72}" type="datetime1">
              <a:rPr lang="en-US" smtClean="0"/>
              <a:t>9/23/2025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47450B0-6060-60C9-5AC2-20186A24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0FD4-819D-4187-8797-C35567B41C78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1C4E92-1D0B-ABAB-54CA-016BB17A93FD}"/>
              </a:ext>
            </a:extLst>
          </p:cNvPr>
          <p:cNvCxnSpPr>
            <a:cxnSpLocks/>
          </p:cNvCxnSpPr>
          <p:nvPr/>
        </p:nvCxnSpPr>
        <p:spPr>
          <a:xfrm>
            <a:off x="0" y="4543425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12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0FB791C-B01C-7247-92E5-CF8BE5B86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80ED4DA-1034-E24B-8B76-C6ED22C8F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1875617"/>
            <a:ext cx="5448696" cy="696134"/>
          </a:xfrm>
          <a:prstGeom prst="rect">
            <a:avLst/>
          </a:prstGeom>
        </p:spPr>
        <p:txBody>
          <a:bodyPr anchor="b"/>
          <a:lstStyle>
            <a:lvl1pPr algn="l">
              <a:defRPr sz="32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B475CF-DD06-CE4D-8975-834FB1D5D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934" y="2576887"/>
            <a:ext cx="5448696" cy="5413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rgbClr val="96C8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here</a:t>
            </a:r>
          </a:p>
        </p:txBody>
      </p:sp>
      <p:pic>
        <p:nvPicPr>
          <p:cNvPr id="12" name="Image 11" descr="VBO-FEB_logotype_NL-FR_RGB.png">
            <a:extLst>
              <a:ext uri="{FF2B5EF4-FFF2-40B4-BE49-F238E27FC236}">
                <a16:creationId xmlns:a16="http://schemas.microsoft.com/office/drawing/2014/main" id="{742961C4-59BD-F448-98B6-1D0D552A7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1" y="204097"/>
            <a:ext cx="2624728" cy="116221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EC28AD3-12CC-1446-BC7C-B70C8704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934" y="4631214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BB57831-31C1-DA41-8763-8B524F9A2868}" type="datetime1">
              <a:rPr lang="fr-BE" smtClean="0"/>
              <a:pPr/>
              <a:t>23-09-25</a:t>
            </a:fld>
            <a:endParaRPr lang="en-US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D2AC0C4-A875-C149-BE18-169937D847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3241675"/>
            <a:ext cx="5448300" cy="1268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sz="1600"/>
              <a:t>Body </a:t>
            </a:r>
            <a:r>
              <a:rPr lang="fr-FR" sz="1600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05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187BD37-BB4B-2642-94E0-6E894E342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018" y="6126"/>
            <a:ext cx="9144000" cy="5143500"/>
          </a:xfrm>
          <a:prstGeom prst="rect">
            <a:avLst/>
          </a:prstGeom>
        </p:spPr>
      </p:pic>
      <p:pic>
        <p:nvPicPr>
          <p:cNvPr id="5" name="Image 4" descr="VBO-FEB_logotype_NL-FR_RGB.png">
            <a:extLst>
              <a:ext uri="{FF2B5EF4-FFF2-40B4-BE49-F238E27FC236}">
                <a16:creationId xmlns:a16="http://schemas.microsoft.com/office/drawing/2014/main" id="{64891137-B733-EE49-B262-A3E39A257A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4" y="2066241"/>
            <a:ext cx="2283262" cy="10110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294A54-5871-924E-8B2C-1D93B92FFA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84208" y="2477319"/>
            <a:ext cx="2697985" cy="1888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158371-240B-E846-B86D-B699F927772B}"/>
              </a:ext>
            </a:extLst>
          </p:cNvPr>
          <p:cNvSpPr/>
          <p:nvPr userDrawn="1"/>
        </p:nvSpPr>
        <p:spPr>
          <a:xfrm>
            <a:off x="2898892" y="30772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err="1">
                <a:solidFill>
                  <a:schemeClr val="bg1"/>
                </a:solidFill>
              </a:rPr>
              <a:t>Verbond</a:t>
            </a:r>
            <a:r>
              <a:rPr lang="fr-FR" sz="1200">
                <a:solidFill>
                  <a:schemeClr val="bg1"/>
                </a:solidFill>
              </a:rPr>
              <a:t> van </a:t>
            </a:r>
            <a:r>
              <a:rPr lang="fr-FR" sz="1200" err="1">
                <a:solidFill>
                  <a:schemeClr val="bg1"/>
                </a:solidFill>
              </a:rPr>
              <a:t>Belgische</a:t>
            </a:r>
            <a:r>
              <a:rPr lang="fr-FR" sz="1200">
                <a:solidFill>
                  <a:schemeClr val="bg1"/>
                </a:solidFill>
              </a:rPr>
              <a:t> </a:t>
            </a:r>
            <a:r>
              <a:rPr lang="fr-FR" sz="1200" err="1">
                <a:solidFill>
                  <a:schemeClr val="bg1"/>
                </a:solidFill>
              </a:rPr>
              <a:t>Ondernemingen</a:t>
            </a:r>
            <a:r>
              <a:rPr lang="fr-FR" sz="1200">
                <a:solidFill>
                  <a:schemeClr val="bg1"/>
                </a:solidFill>
              </a:rPr>
              <a:t> </a:t>
            </a:r>
            <a:r>
              <a:rPr lang="fr-FR" sz="1200" err="1">
                <a:solidFill>
                  <a:schemeClr val="bg1"/>
                </a:solidFill>
              </a:rPr>
              <a:t>vzw</a:t>
            </a:r>
            <a:endParaRPr lang="fr-FR" sz="1200">
              <a:solidFill>
                <a:schemeClr val="bg1"/>
              </a:solidFill>
            </a:endParaRPr>
          </a:p>
          <a:p>
            <a:r>
              <a:rPr lang="fr-FR" sz="1200">
                <a:solidFill>
                  <a:schemeClr val="bg1"/>
                </a:solidFill>
              </a:rPr>
              <a:t>Fédération des Entreprises de Belgique </a:t>
            </a:r>
            <a:r>
              <a:rPr lang="fr-FR" sz="1200" err="1">
                <a:solidFill>
                  <a:schemeClr val="bg1"/>
                </a:solidFill>
              </a:rPr>
              <a:t>asbl</a:t>
            </a:r>
            <a:endParaRPr lang="fr-FR" sz="1200">
              <a:solidFill>
                <a:schemeClr val="bg1"/>
              </a:solidFill>
            </a:endParaRPr>
          </a:p>
          <a:p>
            <a:endParaRPr lang="fr-FR" sz="1200">
              <a:solidFill>
                <a:schemeClr val="bg1"/>
              </a:solidFill>
            </a:endParaRPr>
          </a:p>
          <a:p>
            <a:r>
              <a:rPr lang="fr-FR" sz="1200">
                <a:solidFill>
                  <a:schemeClr val="bg1"/>
                </a:solidFill>
              </a:rPr>
              <a:t>Rue </a:t>
            </a:r>
            <a:r>
              <a:rPr lang="fr-FR" sz="1200" err="1">
                <a:solidFill>
                  <a:schemeClr val="bg1"/>
                </a:solidFill>
              </a:rPr>
              <a:t>Ravensteinstraat</a:t>
            </a:r>
            <a:r>
              <a:rPr lang="fr-FR" sz="1200">
                <a:solidFill>
                  <a:schemeClr val="bg1"/>
                </a:solidFill>
              </a:rPr>
              <a:t> 4, 1000 Brussel/Bruxelles</a:t>
            </a:r>
          </a:p>
          <a:p>
            <a:r>
              <a:rPr lang="fr-FR" sz="1200">
                <a:solidFill>
                  <a:schemeClr val="bg1"/>
                </a:solidFill>
              </a:rPr>
              <a:t>BE476 519 923 – RPR Brussel/Bruxelles</a:t>
            </a:r>
          </a:p>
          <a:p>
            <a:r>
              <a:rPr lang="fr-FR" sz="1200" u="sng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www.vbo-feb.be</a:t>
            </a:r>
            <a:r>
              <a:rPr lang="fr-FR" sz="1200" u="none">
                <a:solidFill>
                  <a:schemeClr val="bg1"/>
                </a:solidFill>
              </a:rPr>
              <a:t> </a:t>
            </a:r>
            <a:r>
              <a:rPr lang="fr-FR" sz="1200">
                <a:solidFill>
                  <a:schemeClr val="bg1"/>
                </a:solidFill>
              </a:rPr>
              <a:t>– </a:t>
            </a:r>
            <a:endParaRPr lang="fr-FR" sz="1200" u="none">
              <a:solidFill>
                <a:schemeClr val="bg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9E7A2E-21DC-854C-9464-6EA8B6FF40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66529" y="4000584"/>
            <a:ext cx="3815959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youremailaddresshere@vbo-feb.be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33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0"/>
            <a:ext cx="9072282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934" y="3257062"/>
            <a:ext cx="5448696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69C3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933" y="1875616"/>
            <a:ext cx="5992999" cy="1378579"/>
          </a:xfrm>
          <a:prstGeom prst="rect">
            <a:avLst/>
          </a:prstGeom>
        </p:spPr>
        <p:txBody>
          <a:bodyPr/>
          <a:lstStyle>
            <a:lvl1pPr algn="l">
              <a:defRPr sz="40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 HERE </a:t>
            </a:r>
            <a:br>
              <a:rPr lang="en-US"/>
            </a:br>
            <a:r>
              <a:rPr lang="en-US"/>
              <a:t>IN TWO LINES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VBO-FEB_logotype_NL-FR_RGB.png">
            <a:extLst>
              <a:ext uri="{FF2B5EF4-FFF2-40B4-BE49-F238E27FC236}">
                <a16:creationId xmlns:a16="http://schemas.microsoft.com/office/drawing/2014/main" id="{A922F362-0558-DC48-9A10-A51709E190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-Chapter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643026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9C3C3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1" r="1"/>
          <a:stretch/>
        </p:blipFill>
        <p:spPr>
          <a:xfrm>
            <a:off x="-8084" y="0"/>
            <a:ext cx="3659194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6371" y="3257062"/>
            <a:ext cx="5448696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66371" y="1875616"/>
            <a:ext cx="5992999" cy="1378579"/>
          </a:xfrm>
          <a:prstGeom prst="rect">
            <a:avLst/>
          </a:prstGeom>
        </p:spPr>
        <p:txBody>
          <a:bodyPr/>
          <a:lstStyle>
            <a:lvl1pPr algn="l">
              <a:defRPr sz="40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SUB-CHAPTER TITLE HERE IN TWO LINES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VBO-FEB_logotype_NL-FR_RGB.png">
            <a:extLst>
              <a:ext uri="{FF2B5EF4-FFF2-40B4-BE49-F238E27FC236}">
                <a16:creationId xmlns:a16="http://schemas.microsoft.com/office/drawing/2014/main" id="{F017E5FD-22D6-4047-A191-42B2B9805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93AB41B-7E1C-A444-99A9-16B84A1C3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934" y="1349603"/>
            <a:ext cx="5448696" cy="328081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Clr>
                <a:schemeClr val="bg2"/>
              </a:buClr>
              <a:buNone/>
              <a:defRPr sz="2000" baseline="0">
                <a:solidFill>
                  <a:schemeClr val="tx1"/>
                </a:solidFill>
              </a:defRPr>
            </a:lvl1pPr>
            <a:lvl2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Lucida Grande"/>
              <a:buChar char="&gt;"/>
              <a:tabLst>
                <a:tab pos="3589338" algn="l"/>
              </a:tabLst>
              <a:defRPr sz="1600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Title level 1</a:t>
            </a:r>
          </a:p>
          <a:p>
            <a:pPr lvl="1"/>
            <a:r>
              <a:rPr lang="en-US"/>
              <a:t>Title level 2	1</a:t>
            </a:r>
          </a:p>
          <a:p>
            <a:pPr lvl="1"/>
            <a:r>
              <a:rPr lang="en-US"/>
              <a:t>Title level 2	2</a:t>
            </a:r>
          </a:p>
          <a:p>
            <a:pPr lvl="1"/>
            <a:r>
              <a:rPr lang="en-US"/>
              <a:t>Title level 2	3</a:t>
            </a:r>
          </a:p>
          <a:p>
            <a:pPr lvl="0"/>
            <a:r>
              <a:rPr lang="en-US"/>
              <a:t>Title level 1</a:t>
            </a:r>
          </a:p>
          <a:p>
            <a:pPr lvl="1"/>
            <a:r>
              <a:rPr lang="en-US"/>
              <a:t>Title level 2	4</a:t>
            </a:r>
          </a:p>
          <a:p>
            <a:pPr lvl="1"/>
            <a:r>
              <a:rPr lang="en-US"/>
              <a:t>Title level 2	5</a:t>
            </a:r>
          </a:p>
          <a:p>
            <a:pPr lvl="1"/>
            <a:r>
              <a:rPr lang="en-US"/>
              <a:t>Title level 2	6</a:t>
            </a:r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62043E-83BE-9542-8408-6A235E5B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004" y="195734"/>
            <a:ext cx="1346000" cy="59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FFF00BE-FF6D-4049-AA73-2D0E64C3FC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5214923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338338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63C4DB-59E0-224B-B00C-C3A8B389C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1933" y="1408338"/>
            <a:ext cx="8166100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VBO-FEB_logotype_NL-FR_RGB.png">
            <a:extLst>
              <a:ext uri="{FF2B5EF4-FFF2-40B4-BE49-F238E27FC236}">
                <a16:creationId xmlns:a16="http://schemas.microsoft.com/office/drawing/2014/main" id="{3519E503-D6C7-1845-8B71-CE9F15589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7EBE367-C5A2-9749-8EE4-E5520150D3E9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20D0CE61-1375-9C4F-AB68-D08B9BA725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F24611C-9304-2142-B9B7-003A2AF1E5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32390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8B6721B-B196-594B-911A-F480221AB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1BFB512-1A60-F54F-8314-506F8A653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1933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9448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VBO-FEB_logotype_NL-FR_RGB.png">
            <a:extLst>
              <a:ext uri="{FF2B5EF4-FFF2-40B4-BE49-F238E27FC236}">
                <a16:creationId xmlns:a16="http://schemas.microsoft.com/office/drawing/2014/main" id="{19D43E6A-054C-C14C-A96C-970719E6E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6D891DB-7F7F-1D48-B5A8-BFC445B8594E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30355D3-0433-CC46-A88B-1E681D4CFE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81016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710B650-F2F9-814A-B1DC-61045905DC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68E7A1B-50DC-2149-B1B9-0909534F6A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33426" y="4087585"/>
            <a:ext cx="3919537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image</a:t>
            </a:r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2" hasCustomPrompt="1"/>
          </p:nvPr>
        </p:nvSpPr>
        <p:spPr>
          <a:xfrm>
            <a:off x="4830685" y="1408114"/>
            <a:ext cx="3713240" cy="26794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r>
              <a:rPr lang="fr-FR"/>
              <a:t>Insert image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VBO-FEB_logotype_NL-FR_RGB.png">
            <a:extLst>
              <a:ext uri="{FF2B5EF4-FFF2-40B4-BE49-F238E27FC236}">
                <a16:creationId xmlns:a16="http://schemas.microsoft.com/office/drawing/2014/main" id="{F8BD6FDA-B61D-B042-9517-641F5320B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0C70DD6-49F6-9D4F-9EF4-8183BF9E8DFE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46569DE0-5913-524F-8789-B878CD2BF4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33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99CC6E4-D415-424C-96DF-EFDA6FA8A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47924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1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1" r:id="rId1"/>
    <p:sldLayoutId id="2147493510" r:id="rId2"/>
    <p:sldLayoutId id="2147493476" r:id="rId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49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15" r:id="rId4"/>
    <p:sldLayoutId id="2147493502" r:id="rId5"/>
    <p:sldLayoutId id="2147493503" r:id="rId6"/>
    <p:sldLayoutId id="2147493504" r:id="rId7"/>
    <p:sldLayoutId id="2147493505" r:id="rId8"/>
    <p:sldLayoutId id="2147493506" r:id="rId9"/>
    <p:sldLayoutId id="2147493507" r:id="rId10"/>
    <p:sldLayoutId id="2147493508" r:id="rId11"/>
    <p:sldLayoutId id="2147493509" r:id="rId12"/>
    <p:sldLayoutId id="2147493516" r:id="rId1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EB8722D-526D-A74A-990D-00E6148E9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34" y="1875617"/>
            <a:ext cx="5448696" cy="696134"/>
          </a:xfrm>
        </p:spPr>
        <p:txBody>
          <a:bodyPr/>
          <a:lstStyle/>
          <a:p>
            <a:r>
              <a:rPr lang="fr-FR" sz="3200" err="1"/>
              <a:t>AI@work</a:t>
            </a:r>
            <a:endParaRPr lang="fr-FR" sz="320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C5F49DB2-0780-8349-A2F9-403F9099D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Panel debate KIEA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04505E-DE4E-C84D-AABE-532F7089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26-09-2025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7DE88D5-2FAA-FA45-97BD-9740EF044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Impact van AI op de </a:t>
            </a:r>
            <a:r>
              <a:rPr lang="fr-FR" dirty="0" err="1"/>
              <a:t>Belgische</a:t>
            </a:r>
            <a:r>
              <a:rPr lang="fr-FR" dirty="0"/>
              <a:t> </a:t>
            </a:r>
            <a:r>
              <a:rPr lang="fr-FR" dirty="0" err="1"/>
              <a:t>arbeidsmarkt</a:t>
            </a:r>
            <a:endParaRPr lang="fr-FR" dirty="0"/>
          </a:p>
          <a:p>
            <a:r>
              <a:rPr lang="fr-FR" dirty="0"/>
              <a:t>Monica De Jonghe - VBO</a:t>
            </a:r>
          </a:p>
        </p:txBody>
      </p:sp>
    </p:spTree>
    <p:extLst>
      <p:ext uri="{BB962C8B-B14F-4D97-AF65-F5344CB8AC3E}">
        <p14:creationId xmlns:p14="http://schemas.microsoft.com/office/powerpoint/2010/main" val="133281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49090C3-C21F-467A-D67B-2CBBB5FE8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/>
              <a:t>De AI-Act legt </a:t>
            </a:r>
            <a:r>
              <a:rPr lang="en-GB" sz="1800" err="1"/>
              <a:t>meerdere</a:t>
            </a:r>
            <a:r>
              <a:rPr lang="en-GB" sz="1800"/>
              <a:t> </a:t>
            </a:r>
            <a:r>
              <a:rPr lang="en-GB" sz="1800" err="1"/>
              <a:t>verplichtingen</a:t>
            </a:r>
            <a:r>
              <a:rPr lang="en-GB" sz="1800"/>
              <a:t> op </a:t>
            </a:r>
            <a:r>
              <a:rPr lang="en-GB" sz="1800" err="1"/>
              <a:t>aan</a:t>
            </a:r>
            <a:r>
              <a:rPr lang="en-GB" sz="1800"/>
              <a:t> de </a:t>
            </a:r>
            <a:r>
              <a:rPr lang="en-GB" sz="1800" err="1"/>
              <a:t>gebruiker</a:t>
            </a:r>
            <a:r>
              <a:rPr lang="en-GB" sz="1800"/>
              <a:t> (</a:t>
            </a:r>
            <a:r>
              <a:rPr lang="en-GB" sz="1800" err="1"/>
              <a:t>oa</a:t>
            </a:r>
            <a:r>
              <a:rPr lang="en-GB" sz="1800"/>
              <a:t>):</a:t>
            </a:r>
          </a:p>
          <a:p>
            <a:pPr marL="645160" lvl="1" indent="-285750">
              <a:buFont typeface="Wingdings" panose="05000000000000000000" pitchFamily="2" charset="2"/>
              <a:buChar char="v"/>
            </a:pPr>
            <a:r>
              <a:rPr lang="en-GB" sz="1600"/>
              <a:t>de </a:t>
            </a:r>
            <a:r>
              <a:rPr lang="en-GB" sz="1600" err="1"/>
              <a:t>waarborg</a:t>
            </a:r>
            <a:r>
              <a:rPr lang="en-GB" sz="1600"/>
              <a:t> </a:t>
            </a:r>
            <a:r>
              <a:rPr lang="en-GB" sz="1600" err="1"/>
              <a:t>dat</a:t>
            </a:r>
            <a:r>
              <a:rPr lang="en-GB" sz="1600"/>
              <a:t> het </a:t>
            </a:r>
            <a:r>
              <a:rPr lang="en-GB" sz="1600" err="1"/>
              <a:t>menselijk</a:t>
            </a:r>
            <a:r>
              <a:rPr lang="en-GB" sz="1600"/>
              <a:t> </a:t>
            </a:r>
            <a:r>
              <a:rPr lang="en-GB" sz="1600" err="1"/>
              <a:t>toezicht</a:t>
            </a:r>
            <a:r>
              <a:rPr lang="en-GB" sz="1600"/>
              <a:t> </a:t>
            </a:r>
            <a:r>
              <a:rPr lang="en-GB" sz="1600" err="1"/>
              <a:t>wordt</a:t>
            </a:r>
            <a:r>
              <a:rPr lang="en-GB" sz="1600"/>
              <a:t> </a:t>
            </a:r>
            <a:r>
              <a:rPr lang="en-GB" sz="1600" err="1"/>
              <a:t>uitgevoerd</a:t>
            </a:r>
            <a:r>
              <a:rPr lang="en-GB" sz="1600"/>
              <a:t> door </a:t>
            </a:r>
            <a:r>
              <a:rPr lang="en-GB" sz="1600" err="1"/>
              <a:t>personen</a:t>
            </a:r>
            <a:r>
              <a:rPr lang="en-GB" sz="1600"/>
              <a:t> die over de </a:t>
            </a:r>
            <a:r>
              <a:rPr lang="en-GB" sz="1600" err="1"/>
              <a:t>nodige</a:t>
            </a:r>
            <a:r>
              <a:rPr lang="en-GB" sz="1600"/>
              <a:t> </a:t>
            </a:r>
            <a:r>
              <a:rPr lang="en-GB" sz="1600" err="1"/>
              <a:t>bekwaamheid</a:t>
            </a:r>
            <a:r>
              <a:rPr lang="en-GB" sz="1600"/>
              <a:t>, </a:t>
            </a:r>
            <a:r>
              <a:rPr lang="en-GB" sz="1600" err="1"/>
              <a:t>opleiding</a:t>
            </a:r>
            <a:r>
              <a:rPr lang="en-GB" sz="1600"/>
              <a:t> </a:t>
            </a:r>
            <a:r>
              <a:rPr lang="en-GB" sz="1600" err="1"/>
              <a:t>en</a:t>
            </a:r>
            <a:r>
              <a:rPr lang="en-GB" sz="1600"/>
              <a:t> </a:t>
            </a:r>
            <a:r>
              <a:rPr lang="en-GB" sz="1600" err="1"/>
              <a:t>autoriteit</a:t>
            </a:r>
            <a:r>
              <a:rPr lang="en-GB" sz="1600"/>
              <a:t> </a:t>
            </a:r>
            <a:r>
              <a:rPr lang="en-GB" sz="1600" err="1"/>
              <a:t>beschikken</a:t>
            </a:r>
            <a:r>
              <a:rPr lang="en-GB" sz="1600"/>
              <a:t> </a:t>
            </a:r>
            <a:r>
              <a:rPr lang="en-GB" sz="1600" err="1"/>
              <a:t>en</a:t>
            </a:r>
            <a:r>
              <a:rPr lang="en-GB" sz="1600"/>
              <a:t> de </a:t>
            </a:r>
            <a:r>
              <a:rPr lang="en-GB" sz="1600" err="1"/>
              <a:t>nodige</a:t>
            </a:r>
            <a:r>
              <a:rPr lang="en-GB" sz="1600"/>
              <a:t> </a:t>
            </a:r>
            <a:r>
              <a:rPr lang="en-GB" sz="1600" err="1"/>
              <a:t>ondersteuning</a:t>
            </a:r>
            <a:r>
              <a:rPr lang="en-GB" sz="1600"/>
              <a:t> </a:t>
            </a:r>
            <a:r>
              <a:rPr lang="en-GB" sz="1600" err="1"/>
              <a:t>krijgen</a:t>
            </a:r>
            <a:endParaRPr lang="en-GB" sz="1600"/>
          </a:p>
          <a:p>
            <a:pPr marL="645160" lvl="1" indent="-285750">
              <a:buFont typeface="Wingdings" panose="05000000000000000000" pitchFamily="2" charset="2"/>
              <a:buChar char="v"/>
            </a:pPr>
            <a:r>
              <a:rPr lang="en-GB" sz="1600"/>
              <a:t>het </a:t>
            </a:r>
            <a:r>
              <a:rPr lang="en-GB" sz="1600" err="1"/>
              <a:t>informeren</a:t>
            </a:r>
            <a:r>
              <a:rPr lang="en-GB" sz="1600"/>
              <a:t> van de </a:t>
            </a:r>
            <a:r>
              <a:rPr lang="en-GB" sz="1600" err="1"/>
              <a:t>werknemersvertegenwoordigers</a:t>
            </a:r>
            <a:r>
              <a:rPr lang="en-GB" sz="1600"/>
              <a:t> </a:t>
            </a:r>
            <a:r>
              <a:rPr lang="en-GB" sz="1600" err="1"/>
              <a:t>en</a:t>
            </a:r>
            <a:r>
              <a:rPr lang="en-GB" sz="1600"/>
              <a:t> de </a:t>
            </a:r>
            <a:r>
              <a:rPr lang="en-GB" sz="1600" err="1"/>
              <a:t>betrokken</a:t>
            </a:r>
            <a:r>
              <a:rPr lang="en-GB" sz="1600"/>
              <a:t> </a:t>
            </a:r>
            <a:r>
              <a:rPr lang="en-GB" sz="1600" err="1"/>
              <a:t>werknemers</a:t>
            </a:r>
            <a:r>
              <a:rPr lang="en-GB" sz="1600"/>
              <a:t> </a:t>
            </a:r>
            <a:r>
              <a:rPr lang="en-GB" sz="1600" err="1"/>
              <a:t>vooraleer</a:t>
            </a:r>
            <a:r>
              <a:rPr lang="en-GB" sz="1600"/>
              <a:t> het AI </a:t>
            </a:r>
            <a:r>
              <a:rPr lang="en-GB" sz="1600" err="1"/>
              <a:t>systeem</a:t>
            </a:r>
            <a:r>
              <a:rPr lang="en-GB" sz="1600"/>
              <a:t> </a:t>
            </a:r>
            <a:r>
              <a:rPr lang="en-GB" sz="1600" err="1"/>
              <a:t>wordt</a:t>
            </a:r>
            <a:r>
              <a:rPr lang="en-GB" sz="1600"/>
              <a:t> </a:t>
            </a:r>
            <a:r>
              <a:rPr lang="en-GB" sz="1600" err="1"/>
              <a:t>gebruikt</a:t>
            </a:r>
            <a:endParaRPr lang="en-GB" sz="1600"/>
          </a:p>
          <a:p>
            <a:pPr marL="645160" lvl="1" indent="-285750">
              <a:buFont typeface="Wingdings" panose="05000000000000000000" pitchFamily="2" charset="2"/>
              <a:buChar char="v"/>
            </a:pPr>
            <a:r>
              <a:rPr lang="en-GB" sz="1600" err="1"/>
              <a:t>Wanneer</a:t>
            </a:r>
            <a:r>
              <a:rPr lang="en-GB" sz="1600"/>
              <a:t> </a:t>
            </a:r>
            <a:r>
              <a:rPr lang="en-GB" sz="1600" err="1"/>
              <a:t>risico’s</a:t>
            </a:r>
            <a:r>
              <a:rPr lang="en-GB" sz="1600"/>
              <a:t> op </a:t>
            </a:r>
            <a:r>
              <a:rPr lang="en-GB" sz="1600" err="1"/>
              <a:t>gezondheid</a:t>
            </a:r>
            <a:r>
              <a:rPr lang="en-GB" sz="1600"/>
              <a:t>, </a:t>
            </a:r>
            <a:r>
              <a:rPr lang="en-GB" sz="1600" err="1"/>
              <a:t>veiligheid</a:t>
            </a:r>
            <a:r>
              <a:rPr lang="en-GB" sz="1600"/>
              <a:t> of </a:t>
            </a:r>
            <a:r>
              <a:rPr lang="en-GB" sz="1600" err="1"/>
              <a:t>grondrechten</a:t>
            </a:r>
            <a:r>
              <a:rPr lang="en-GB" sz="1600"/>
              <a:t> </a:t>
            </a:r>
            <a:r>
              <a:rPr lang="en-GB" sz="1600" err="1"/>
              <a:t>gedetecteerd</a:t>
            </a:r>
            <a:r>
              <a:rPr lang="en-GB" sz="1600"/>
              <a:t> dan </a:t>
            </a:r>
            <a:r>
              <a:rPr lang="en-GB" sz="1600" err="1"/>
              <a:t>moet</a:t>
            </a:r>
            <a:r>
              <a:rPr lang="en-GB" sz="1600"/>
              <a:t> de </a:t>
            </a:r>
            <a:r>
              <a:rPr lang="en-GB" sz="1600" err="1"/>
              <a:t>aanbieder</a:t>
            </a:r>
            <a:r>
              <a:rPr lang="en-GB" sz="1600"/>
              <a:t> </a:t>
            </a:r>
            <a:r>
              <a:rPr lang="en-GB" sz="1600" err="1"/>
              <a:t>en</a:t>
            </a:r>
            <a:r>
              <a:rPr lang="en-GB" sz="1600"/>
              <a:t> </a:t>
            </a:r>
            <a:r>
              <a:rPr lang="en-GB" sz="1600" err="1"/>
              <a:t>markttoezichtautoriteit</a:t>
            </a:r>
            <a:r>
              <a:rPr lang="en-GB" sz="1600"/>
              <a:t> </a:t>
            </a:r>
            <a:r>
              <a:rPr lang="en-GB" sz="1600" err="1"/>
              <a:t>daarvan</a:t>
            </a:r>
            <a:r>
              <a:rPr lang="en-GB" sz="1600"/>
              <a:t> op de </a:t>
            </a:r>
            <a:r>
              <a:rPr lang="en-GB" sz="1600" err="1"/>
              <a:t>hoogte</a:t>
            </a:r>
            <a:r>
              <a:rPr lang="en-GB" sz="1600"/>
              <a:t> </a:t>
            </a:r>
            <a:r>
              <a:rPr lang="en-GB" sz="1600" err="1"/>
              <a:t>worden</a:t>
            </a:r>
            <a:r>
              <a:rPr lang="en-GB" sz="1600"/>
              <a:t> </a:t>
            </a:r>
            <a:r>
              <a:rPr lang="en-GB" sz="1600" err="1"/>
              <a:t>gebracht</a:t>
            </a:r>
            <a:r>
              <a:rPr lang="en-GB" sz="1600"/>
              <a:t> </a:t>
            </a:r>
            <a:r>
              <a:rPr lang="en-GB" sz="1600" err="1"/>
              <a:t>en</a:t>
            </a:r>
            <a:r>
              <a:rPr lang="en-GB" sz="1600"/>
              <a:t> </a:t>
            </a:r>
            <a:r>
              <a:rPr lang="en-GB" sz="1600" err="1"/>
              <a:t>gebruik</a:t>
            </a:r>
            <a:r>
              <a:rPr lang="en-GB" sz="1600"/>
              <a:t> van </a:t>
            </a:r>
            <a:r>
              <a:rPr lang="en-GB" sz="1600" err="1"/>
              <a:t>systeem</a:t>
            </a:r>
            <a:r>
              <a:rPr lang="en-GB" sz="1600"/>
              <a:t> </a:t>
            </a:r>
            <a:r>
              <a:rPr lang="en-GB" sz="1600" err="1"/>
              <a:t>onderbroken</a:t>
            </a:r>
            <a:r>
              <a:rPr lang="en-GB" sz="1600"/>
              <a:t> </a:t>
            </a:r>
            <a:r>
              <a:rPr lang="en-GB" sz="1600" err="1"/>
              <a:t>worden</a:t>
            </a:r>
            <a:endParaRPr lang="en-BE" sz="160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554E9E0-40A9-2888-5BA1-8EC98F9A2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5AFA68-95E3-C903-5A65-DF824A8BC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AI@work</a:t>
            </a:r>
            <a:r>
              <a:rPr lang="en-GB"/>
              <a:t> – ai act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8651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23F049C-803D-9A0A-5752-2867A0A96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/>
              <a:t>Afschrikwekkende</a:t>
            </a:r>
            <a:r>
              <a:rPr lang="en-GB"/>
              <a:t> </a:t>
            </a:r>
            <a:r>
              <a:rPr lang="en-GB" err="1"/>
              <a:t>sancties</a:t>
            </a:r>
            <a:r>
              <a:rPr lang="en-GB"/>
              <a:t> </a:t>
            </a:r>
            <a:r>
              <a:rPr lang="en-GB" err="1"/>
              <a:t>bij</a:t>
            </a:r>
            <a:r>
              <a:rPr lang="en-GB"/>
              <a:t> </a:t>
            </a:r>
            <a:r>
              <a:rPr lang="en-GB" err="1"/>
              <a:t>overtredingen</a:t>
            </a:r>
            <a:r>
              <a:rPr lang="en-GB"/>
              <a:t> </a:t>
            </a:r>
            <a:r>
              <a:rPr lang="en-GB" err="1"/>
              <a:t>gaande</a:t>
            </a:r>
            <a:r>
              <a:rPr lang="en-GB"/>
              <a:t> van 35 </a:t>
            </a:r>
            <a:r>
              <a:rPr lang="en-GB" err="1"/>
              <a:t>mio</a:t>
            </a:r>
            <a:r>
              <a:rPr lang="en-GB"/>
              <a:t> EUR of 7% van de </a:t>
            </a:r>
            <a:r>
              <a:rPr lang="en-GB" err="1"/>
              <a:t>totale</a:t>
            </a:r>
            <a:r>
              <a:rPr lang="en-GB"/>
              <a:t> </a:t>
            </a:r>
            <a:r>
              <a:rPr lang="en-GB" err="1"/>
              <a:t>wereldwijde</a:t>
            </a:r>
            <a:r>
              <a:rPr lang="en-GB"/>
              <a:t> </a:t>
            </a:r>
            <a:r>
              <a:rPr lang="en-GB" err="1"/>
              <a:t>omzet</a:t>
            </a:r>
            <a:r>
              <a:rPr lang="en-GB"/>
              <a:t> (</a:t>
            </a:r>
            <a:r>
              <a:rPr lang="en-GB" err="1"/>
              <a:t>verboden</a:t>
            </a:r>
            <a:r>
              <a:rPr lang="en-GB"/>
              <a:t> </a:t>
            </a:r>
            <a:r>
              <a:rPr lang="en-GB" err="1"/>
              <a:t>praktijken</a:t>
            </a:r>
            <a:r>
              <a:rPr lang="en-GB"/>
              <a:t> of </a:t>
            </a:r>
            <a:r>
              <a:rPr lang="en-GB" err="1"/>
              <a:t>inbreuken</a:t>
            </a:r>
            <a:r>
              <a:rPr lang="en-GB"/>
              <a:t>), tot 15 </a:t>
            </a:r>
            <a:r>
              <a:rPr lang="en-GB" err="1"/>
              <a:t>mio</a:t>
            </a:r>
            <a:r>
              <a:rPr lang="en-GB"/>
              <a:t> EUR of 3% (</a:t>
            </a:r>
            <a:r>
              <a:rPr lang="en-GB" err="1"/>
              <a:t>inbreuken</a:t>
            </a:r>
            <a:r>
              <a:rPr lang="en-GB"/>
              <a:t> op </a:t>
            </a:r>
            <a:r>
              <a:rPr lang="en-GB" err="1"/>
              <a:t>verplichtingen</a:t>
            </a:r>
            <a:r>
              <a:rPr lang="en-GB"/>
              <a:t> of </a:t>
            </a:r>
            <a:r>
              <a:rPr lang="en-GB" err="1"/>
              <a:t>andere</a:t>
            </a:r>
            <a:r>
              <a:rPr lang="en-GB"/>
              <a:t> </a:t>
            </a:r>
            <a:r>
              <a:rPr lang="en-GB" err="1"/>
              <a:t>vereisten</a:t>
            </a:r>
            <a:r>
              <a:rPr lang="en-GB"/>
              <a:t>) en 7,5 </a:t>
            </a:r>
            <a:r>
              <a:rPr lang="en-GB" err="1"/>
              <a:t>mio</a:t>
            </a:r>
            <a:r>
              <a:rPr lang="en-GB"/>
              <a:t> EUR of 1,5% (</a:t>
            </a:r>
            <a:r>
              <a:rPr lang="en-GB" err="1"/>
              <a:t>onjuiste</a:t>
            </a:r>
            <a:r>
              <a:rPr lang="en-GB"/>
              <a:t>, </a:t>
            </a:r>
            <a:r>
              <a:rPr lang="en-GB" err="1"/>
              <a:t>onvolledige</a:t>
            </a:r>
            <a:r>
              <a:rPr lang="en-GB"/>
              <a:t> of </a:t>
            </a:r>
            <a:r>
              <a:rPr lang="en-GB" err="1"/>
              <a:t>misleidende</a:t>
            </a:r>
            <a:r>
              <a:rPr lang="en-GB"/>
              <a:t> </a:t>
            </a:r>
            <a:r>
              <a:rPr lang="en-GB" err="1"/>
              <a:t>informatie</a:t>
            </a:r>
            <a:r>
              <a:rPr lang="en-GB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Al </a:t>
            </a:r>
            <a:r>
              <a:rPr lang="en-GB" err="1"/>
              <a:t>deze</a:t>
            </a:r>
            <a:r>
              <a:rPr lang="en-GB"/>
              <a:t> regels, in </a:t>
            </a:r>
            <a:r>
              <a:rPr lang="en-GB" err="1"/>
              <a:t>combinatie</a:t>
            </a:r>
            <a:r>
              <a:rPr lang="en-GB"/>
              <a:t> met alle </a:t>
            </a:r>
            <a:r>
              <a:rPr lang="en-GB" err="1"/>
              <a:t>bestaande</a:t>
            </a:r>
            <a:r>
              <a:rPr lang="en-GB"/>
              <a:t> </a:t>
            </a:r>
            <a:r>
              <a:rPr lang="en-GB" err="1"/>
              <a:t>wetgeving</a:t>
            </a:r>
            <a:r>
              <a:rPr lang="en-GB"/>
              <a:t> </a:t>
            </a:r>
            <a:r>
              <a:rPr lang="en-GB" err="1"/>
              <a:t>geven</a:t>
            </a:r>
            <a:r>
              <a:rPr lang="en-GB"/>
              <a:t> </a:t>
            </a:r>
            <a:r>
              <a:rPr lang="en-GB" err="1"/>
              <a:t>geen</a:t>
            </a:r>
            <a:r>
              <a:rPr lang="en-GB"/>
              <a:t> </a:t>
            </a:r>
            <a:r>
              <a:rPr lang="en-GB" err="1"/>
              <a:t>ruimte</a:t>
            </a:r>
            <a:r>
              <a:rPr lang="en-GB"/>
              <a:t> </a:t>
            </a:r>
            <a:r>
              <a:rPr lang="en-GB" err="1"/>
              <a:t>voor</a:t>
            </a:r>
            <a:r>
              <a:rPr lang="en-GB"/>
              <a:t> “free wheeling” – AI </a:t>
            </a:r>
            <a:r>
              <a:rPr lang="en-GB" err="1"/>
              <a:t>systemen</a:t>
            </a:r>
            <a:r>
              <a:rPr lang="en-GB"/>
              <a:t> </a:t>
            </a:r>
            <a:r>
              <a:rPr lang="en-GB" err="1"/>
              <a:t>implementeren</a:t>
            </a:r>
            <a:r>
              <a:rPr lang="en-GB"/>
              <a:t> op de </a:t>
            </a:r>
            <a:r>
              <a:rPr lang="en-GB" err="1"/>
              <a:t>werkvloer</a:t>
            </a:r>
            <a:r>
              <a:rPr lang="en-GB"/>
              <a:t> </a:t>
            </a:r>
            <a:r>
              <a:rPr lang="en-GB" err="1"/>
              <a:t>vragen</a:t>
            </a:r>
            <a:r>
              <a:rPr lang="en-GB"/>
              <a:t> </a:t>
            </a:r>
            <a:r>
              <a:rPr lang="en-GB" err="1"/>
              <a:t>veel</a:t>
            </a:r>
            <a:r>
              <a:rPr lang="en-GB"/>
              <a:t> </a:t>
            </a:r>
            <a:r>
              <a:rPr lang="en-GB" err="1"/>
              <a:t>voorbereiding</a:t>
            </a:r>
            <a:r>
              <a:rPr lang="en-GB"/>
              <a:t>, </a:t>
            </a:r>
            <a:r>
              <a:rPr lang="en-GB" err="1"/>
              <a:t>kennis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strategisch</a:t>
            </a:r>
            <a:r>
              <a:rPr lang="en-GB"/>
              <a:t> </a:t>
            </a:r>
            <a:r>
              <a:rPr lang="en-GB" err="1"/>
              <a:t>inzicht</a:t>
            </a:r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18391AA-97F1-BC7A-E366-A8C4CFB18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B84ECC7-F5C3-6E79-0246-B068AFDF2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AI@work</a:t>
            </a:r>
            <a:r>
              <a:rPr lang="en-GB"/>
              <a:t> AI Act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7449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46259E9-F7D1-AD5E-A9F0-5FC44441D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/>
              <a:t>Praktische</a:t>
            </a:r>
            <a:r>
              <a:rPr lang="en-GB"/>
              <a:t> tips and tricks:</a:t>
            </a:r>
          </a:p>
          <a:p>
            <a:pPr marL="702310" lvl="1" indent="-342900">
              <a:buFont typeface="Wingdings" panose="05000000000000000000" pitchFamily="2" charset="2"/>
              <a:buChar char="v"/>
            </a:pPr>
            <a:r>
              <a:rPr lang="en-GB"/>
              <a:t>Maak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strategische</a:t>
            </a:r>
            <a:r>
              <a:rPr lang="en-GB"/>
              <a:t> </a:t>
            </a:r>
            <a:r>
              <a:rPr lang="en-GB" err="1"/>
              <a:t>oefening</a:t>
            </a:r>
            <a:r>
              <a:rPr lang="en-GB"/>
              <a:t> op basis van “good governance”: </a:t>
            </a:r>
            <a:r>
              <a:rPr lang="en-GB" err="1"/>
              <a:t>legitieme</a:t>
            </a:r>
            <a:r>
              <a:rPr lang="en-GB"/>
              <a:t> </a:t>
            </a:r>
            <a:r>
              <a:rPr lang="en-GB" err="1"/>
              <a:t>doel</a:t>
            </a:r>
            <a:r>
              <a:rPr lang="en-GB"/>
              <a:t>, </a:t>
            </a:r>
            <a:r>
              <a:rPr lang="en-GB" err="1"/>
              <a:t>proportionaliteit</a:t>
            </a:r>
            <a:r>
              <a:rPr lang="en-GB"/>
              <a:t> en </a:t>
            </a:r>
            <a:r>
              <a:rPr lang="en-GB" err="1"/>
              <a:t>bepaal</a:t>
            </a:r>
            <a:r>
              <a:rPr lang="en-GB"/>
              <a:t> </a:t>
            </a:r>
            <a:r>
              <a:rPr lang="en-GB" err="1"/>
              <a:t>waar</a:t>
            </a:r>
            <a:r>
              <a:rPr lang="en-GB"/>
              <a:t> AI </a:t>
            </a:r>
            <a:r>
              <a:rPr lang="en-GB" err="1"/>
              <a:t>toegevoegde</a:t>
            </a:r>
            <a:r>
              <a:rPr lang="en-GB"/>
              <a:t> </a:t>
            </a:r>
            <a:r>
              <a:rPr lang="en-GB" err="1"/>
              <a:t>waarde</a:t>
            </a:r>
            <a:r>
              <a:rPr lang="en-GB"/>
              <a:t> </a:t>
            </a:r>
            <a:r>
              <a:rPr lang="en-GB" err="1"/>
              <a:t>biedt</a:t>
            </a:r>
            <a:r>
              <a:rPr lang="en-GB"/>
              <a:t> </a:t>
            </a:r>
          </a:p>
          <a:p>
            <a:pPr marL="702310" lvl="1" indent="-342900">
              <a:buFont typeface="Wingdings" panose="05000000000000000000" pitchFamily="2" charset="2"/>
              <a:buChar char="v"/>
            </a:pPr>
            <a:r>
              <a:rPr lang="en-GB" err="1"/>
              <a:t>Wijs</a:t>
            </a:r>
            <a:r>
              <a:rPr lang="en-GB"/>
              <a:t>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verantwoordelijke</a:t>
            </a:r>
            <a:r>
              <a:rPr lang="en-GB"/>
              <a:t> </a:t>
            </a:r>
            <a:r>
              <a:rPr lang="en-GB" err="1"/>
              <a:t>aan</a:t>
            </a:r>
            <a:r>
              <a:rPr lang="en-GB"/>
              <a:t> voor AI </a:t>
            </a:r>
            <a:r>
              <a:rPr lang="en-GB" err="1"/>
              <a:t>voordat</a:t>
            </a:r>
            <a:r>
              <a:rPr lang="en-GB"/>
              <a:t> de </a:t>
            </a:r>
            <a:r>
              <a:rPr lang="en-GB" err="1"/>
              <a:t>implementatie</a:t>
            </a:r>
            <a:r>
              <a:rPr lang="en-GB"/>
              <a:t> </a:t>
            </a:r>
            <a:r>
              <a:rPr lang="en-GB" err="1"/>
              <a:t>begint</a:t>
            </a:r>
            <a:endParaRPr lang="en-GB"/>
          </a:p>
          <a:p>
            <a:pPr marL="702310" lvl="1" indent="-342900">
              <a:buFont typeface="Wingdings" panose="05000000000000000000" pitchFamily="2" charset="2"/>
              <a:buChar char="v"/>
            </a:pPr>
            <a:r>
              <a:rPr lang="en-GB"/>
              <a:t>Maak </a:t>
            </a:r>
            <a:r>
              <a:rPr lang="en-GB" err="1"/>
              <a:t>een</a:t>
            </a:r>
            <a:r>
              <a:rPr lang="en-GB"/>
              <a:t> </a:t>
            </a:r>
            <a:r>
              <a:rPr lang="en-GB" err="1"/>
              <a:t>situatie</a:t>
            </a:r>
            <a:r>
              <a:rPr lang="en-GB"/>
              <a:t>-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impactanalyse</a:t>
            </a:r>
            <a:r>
              <a:rPr lang="en-GB"/>
              <a:t> (</a:t>
            </a:r>
            <a:r>
              <a:rPr lang="en-GB" err="1"/>
              <a:t>o.a.</a:t>
            </a:r>
            <a:r>
              <a:rPr lang="en-GB"/>
              <a:t> </a:t>
            </a:r>
            <a:r>
              <a:rPr lang="en-GB" err="1"/>
              <a:t>conformiteit</a:t>
            </a:r>
            <a:r>
              <a:rPr lang="en-GB"/>
              <a:t> met </a:t>
            </a:r>
            <a:r>
              <a:rPr lang="en-GB" err="1"/>
              <a:t>wettelijk</a:t>
            </a:r>
            <a:r>
              <a:rPr lang="en-GB"/>
              <a:t> </a:t>
            </a:r>
            <a:r>
              <a:rPr lang="en-GB" err="1"/>
              <a:t>kader</a:t>
            </a:r>
            <a:r>
              <a:rPr lang="en-GB"/>
              <a:t>)</a:t>
            </a:r>
          </a:p>
          <a:p>
            <a:pPr marL="702310" lvl="1" indent="-342900">
              <a:buFont typeface="Wingdings" panose="05000000000000000000" pitchFamily="2" charset="2"/>
              <a:buChar char="v"/>
            </a:pPr>
            <a:r>
              <a:rPr lang="en-GB" err="1"/>
              <a:t>Betrek</a:t>
            </a:r>
            <a:r>
              <a:rPr lang="en-GB"/>
              <a:t> </a:t>
            </a:r>
            <a:r>
              <a:rPr lang="en-GB" err="1"/>
              <a:t>werknemers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vertegenwoordigers</a:t>
            </a:r>
            <a:r>
              <a:rPr lang="en-GB"/>
              <a:t> </a:t>
            </a:r>
            <a:r>
              <a:rPr lang="en-GB" err="1"/>
              <a:t>bij</a:t>
            </a:r>
            <a:r>
              <a:rPr lang="en-GB"/>
              <a:t> de </a:t>
            </a:r>
            <a:r>
              <a:rPr lang="en-GB" err="1"/>
              <a:t>implementatie</a:t>
            </a:r>
            <a:r>
              <a:rPr lang="en-GB"/>
              <a:t> van AI</a:t>
            </a:r>
          </a:p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64CCC2-D8B9-C565-333B-567F87D99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91E802-EB2D-9B3C-CA3C-5E02304A8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ai@work</a:t>
            </a:r>
            <a:r>
              <a:rPr lang="en-GB"/>
              <a:t> – hoe </a:t>
            </a:r>
            <a:r>
              <a:rPr lang="en-GB" err="1"/>
              <a:t>omgaan</a:t>
            </a:r>
            <a:r>
              <a:rPr lang="en-GB"/>
              <a:t> met AI?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7408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81B3DD6-0093-253A-55F3-0E6759DBE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02900" lvl="1" indent="-342900">
              <a:buFont typeface="Wingdings" panose="05000000000000000000" pitchFamily="2" charset="2"/>
              <a:buChar char="v"/>
            </a:pPr>
            <a:r>
              <a:rPr lang="en-GB"/>
              <a:t>Zorg voor </a:t>
            </a:r>
            <a:r>
              <a:rPr lang="en-GB" err="1"/>
              <a:t>menselijke</a:t>
            </a:r>
            <a:r>
              <a:rPr lang="en-GB"/>
              <a:t> </a:t>
            </a:r>
            <a:r>
              <a:rPr lang="en-GB" err="1"/>
              <a:t>tussenkomst</a:t>
            </a:r>
            <a:endParaRPr lang="en-GB"/>
          </a:p>
          <a:p>
            <a:pPr marL="702900" lvl="1" indent="-342900">
              <a:buFont typeface="Wingdings" panose="05000000000000000000" pitchFamily="2" charset="2"/>
              <a:buChar char="v"/>
            </a:pPr>
            <a:r>
              <a:rPr lang="en-GB" err="1"/>
              <a:t>Informeer</a:t>
            </a:r>
            <a:r>
              <a:rPr lang="en-GB"/>
              <a:t> de </a:t>
            </a:r>
            <a:r>
              <a:rPr lang="en-GB" err="1"/>
              <a:t>werknemers</a:t>
            </a:r>
            <a:r>
              <a:rPr lang="en-GB"/>
              <a:t> en </a:t>
            </a:r>
            <a:r>
              <a:rPr lang="en-GB" err="1"/>
              <a:t>sta</a:t>
            </a:r>
            <a:r>
              <a:rPr lang="en-GB"/>
              <a:t> in voor AI </a:t>
            </a:r>
            <a:r>
              <a:rPr lang="en-GB" err="1"/>
              <a:t>geletterdheid</a:t>
            </a:r>
            <a:r>
              <a:rPr lang="en-GB"/>
              <a:t> (</a:t>
            </a:r>
            <a:r>
              <a:rPr lang="en-GB" err="1"/>
              <a:t>trainingprogramma’s</a:t>
            </a:r>
            <a:r>
              <a:rPr lang="en-GB"/>
              <a:t>) </a:t>
            </a:r>
            <a:r>
              <a:rPr lang="en-GB" err="1"/>
              <a:t>tijdig</a:t>
            </a:r>
            <a:r>
              <a:rPr lang="en-GB"/>
              <a:t> en </a:t>
            </a:r>
            <a:r>
              <a:rPr lang="en-GB" err="1"/>
              <a:t>doorlopend</a:t>
            </a:r>
            <a:endParaRPr lang="en-GB"/>
          </a:p>
          <a:p>
            <a:pPr marL="702900" lvl="1" indent="-342900">
              <a:buFont typeface="Wingdings" panose="05000000000000000000" pitchFamily="2" charset="2"/>
              <a:buChar char="v"/>
            </a:pPr>
            <a:r>
              <a:rPr lang="en-GB"/>
              <a:t>Update </a:t>
            </a:r>
            <a:r>
              <a:rPr lang="en-GB" err="1"/>
              <a:t>bestaande</a:t>
            </a:r>
            <a:r>
              <a:rPr lang="en-GB"/>
              <a:t> policies of </a:t>
            </a:r>
            <a:r>
              <a:rPr lang="en-GB" err="1"/>
              <a:t>stel</a:t>
            </a:r>
            <a:r>
              <a:rPr lang="en-GB"/>
              <a:t> </a:t>
            </a:r>
            <a:r>
              <a:rPr lang="en-GB" err="1"/>
              <a:t>nieuwe</a:t>
            </a:r>
            <a:r>
              <a:rPr lang="en-GB"/>
              <a:t> op</a:t>
            </a:r>
          </a:p>
          <a:p>
            <a:pPr marL="702900" lvl="1" indent="-342900">
              <a:buFont typeface="Wingdings" panose="05000000000000000000" pitchFamily="2" charset="2"/>
              <a:buChar char="v"/>
            </a:pPr>
            <a:r>
              <a:rPr lang="en-GB" err="1"/>
              <a:t>Documenteer</a:t>
            </a:r>
            <a:r>
              <a:rPr lang="en-GB"/>
              <a:t> en </a:t>
            </a:r>
            <a:r>
              <a:rPr lang="en-GB" err="1"/>
              <a:t>bewaar</a:t>
            </a:r>
            <a:r>
              <a:rPr lang="en-GB"/>
              <a:t> </a:t>
            </a:r>
            <a:r>
              <a:rPr lang="en-GB" err="1"/>
              <a:t>informatie</a:t>
            </a:r>
            <a:r>
              <a:rPr lang="en-GB"/>
              <a:t> over het </a:t>
            </a:r>
            <a:r>
              <a:rPr lang="en-GB" err="1"/>
              <a:t>ontwikkelings</a:t>
            </a:r>
            <a:r>
              <a:rPr lang="en-GB"/>
              <a:t>-en </a:t>
            </a:r>
            <a:r>
              <a:rPr lang="en-GB" err="1"/>
              <a:t>implementatieproces</a:t>
            </a:r>
            <a:endParaRPr lang="en-GB"/>
          </a:p>
          <a:p>
            <a:pPr marL="702900" lvl="1" indent="-342900">
              <a:buFont typeface="Wingdings" panose="05000000000000000000" pitchFamily="2" charset="2"/>
              <a:buChar char="v"/>
            </a:pPr>
            <a:r>
              <a:rPr lang="en-GB"/>
              <a:t>Zorg voor </a:t>
            </a:r>
            <a:r>
              <a:rPr lang="en-GB" err="1"/>
              <a:t>transparantie</a:t>
            </a:r>
            <a:r>
              <a:rPr lang="en-GB"/>
              <a:t> en </a:t>
            </a:r>
            <a:r>
              <a:rPr lang="en-GB" err="1"/>
              <a:t>robuuste</a:t>
            </a:r>
            <a:r>
              <a:rPr lang="en-GB"/>
              <a:t> cyber security</a:t>
            </a:r>
          </a:p>
          <a:p>
            <a:pPr marL="702900" lvl="1" indent="-342900">
              <a:buFont typeface="Wingdings" panose="05000000000000000000" pitchFamily="2" charset="2"/>
              <a:buChar char="v"/>
            </a:pPr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EA92C40-5D84-BC20-4B7A-B8E5AFAD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1C11143-24A1-C053-C72A-EB66151C5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ai@work</a:t>
            </a:r>
            <a:r>
              <a:rPr lang="en-GB"/>
              <a:t> – hoe </a:t>
            </a:r>
            <a:r>
              <a:rPr lang="en-GB" err="1"/>
              <a:t>omgaan</a:t>
            </a:r>
            <a:r>
              <a:rPr lang="en-GB"/>
              <a:t> met AI?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3984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opname, tekst, kunst&#10;&#10;Automatisch gegenereerde beschrijving">
            <a:extLst>
              <a:ext uri="{FF2B5EF4-FFF2-40B4-BE49-F238E27FC236}">
                <a16:creationId xmlns:a16="http://schemas.microsoft.com/office/drawing/2014/main" id="{C3B5AF55-C2FB-58CA-8F91-3F2B6884C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564188E-0EA2-C699-FBE8-90BB55766CDA}"/>
              </a:ext>
            </a:extLst>
          </p:cNvPr>
          <p:cNvSpPr txBox="1"/>
          <p:nvPr/>
        </p:nvSpPr>
        <p:spPr>
          <a:xfrm>
            <a:off x="5176382" y="2571751"/>
            <a:ext cx="3599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6000" b="1">
                <a:solidFill>
                  <a:schemeClr val="bg1"/>
                </a:solidFill>
                <a:latin typeface="Digital-7 Italic" panose="02000000000000000000" pitchFamily="2" charset="0"/>
              </a:rPr>
              <a:t>THANK YOU !</a:t>
            </a:r>
          </a:p>
        </p:txBody>
      </p:sp>
      <p:pic>
        <p:nvPicPr>
          <p:cNvPr id="3" name="Afbeelding 2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8D0D5C1A-5BA2-AFE4-D9F0-3300A6889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613" y="113373"/>
            <a:ext cx="1178170" cy="4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EDDF2D-B307-DA42-B871-F948E12B4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mjo@vbo-feb.be</a:t>
            </a:r>
          </a:p>
        </p:txBody>
      </p:sp>
    </p:spTree>
    <p:extLst>
      <p:ext uri="{BB962C8B-B14F-4D97-AF65-F5344CB8AC3E}">
        <p14:creationId xmlns:p14="http://schemas.microsoft.com/office/powerpoint/2010/main" val="4307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6FF5CC2-278D-ECCD-00F5-4DFDCE1C5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D93F60F-478B-6713-73F7-B18E55CCE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835B43-873E-A9D2-A4F3-2CD844C10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AI@work</a:t>
            </a:r>
            <a:r>
              <a:rPr lang="en-GB"/>
              <a:t> – </a:t>
            </a:r>
            <a:r>
              <a:rPr lang="en-GB" err="1"/>
              <a:t>enkele</a:t>
            </a:r>
            <a:r>
              <a:rPr lang="en-GB"/>
              <a:t> </a:t>
            </a:r>
            <a:r>
              <a:rPr lang="en-GB" err="1"/>
              <a:t>cijfers</a:t>
            </a:r>
            <a:endParaRPr lang="en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298EDB-C2EB-020E-5D27-706BA99D3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3" y="1365691"/>
            <a:ext cx="4023937" cy="300788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DFCEB7A-E9E6-400B-F6CB-0FAC6761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593" y="1299155"/>
            <a:ext cx="2642440" cy="36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5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2BF3ADA-348C-973B-38C0-794382DAE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1D56942-5439-B33E-5871-31E3F49D3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683107C-6931-2E99-0EC5-9E425CE5D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AI@work</a:t>
            </a:r>
            <a:r>
              <a:rPr lang="en-GB"/>
              <a:t> – </a:t>
            </a:r>
            <a:r>
              <a:rPr lang="en-GB" err="1"/>
              <a:t>enkele</a:t>
            </a:r>
            <a:r>
              <a:rPr lang="en-GB"/>
              <a:t> </a:t>
            </a:r>
            <a:r>
              <a:rPr lang="en-GB" err="1"/>
              <a:t>cijfers</a:t>
            </a:r>
            <a:endParaRPr lang="en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01BD5C-E794-5AE6-AD94-9D6EA35B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4" y="1496839"/>
            <a:ext cx="4028074" cy="29225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D36810A-67DA-C174-8437-EA449A2BA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26" y="1311615"/>
            <a:ext cx="2850202" cy="383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9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4C8F7AD1-21B6-DE51-58B8-E9D3F1B00F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0D13BD9-8FBA-F66A-81D6-29E9690C4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79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AC094C5-E407-7565-635E-06DAFAEEE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933" y="1359252"/>
            <a:ext cx="8166100" cy="2922588"/>
          </a:xfrm>
        </p:spPr>
        <p:txBody>
          <a:bodyPr vert="horz" lIns="91440" tIns="45720" rIns="91440" bIns="45720" anchor="t"/>
          <a:lstStyle/>
          <a:p>
            <a:r>
              <a:rPr lang="en-GB"/>
              <a:t>Jobs </a:t>
            </a:r>
            <a:r>
              <a:rPr lang="en-GB" err="1"/>
              <a:t>bedreigd</a:t>
            </a:r>
            <a:r>
              <a:rPr lang="en-GB"/>
              <a:t>? Taken </a:t>
            </a:r>
            <a:r>
              <a:rPr lang="en-GB" err="1"/>
              <a:t>bedreigd</a:t>
            </a:r>
            <a:r>
              <a:rPr lang="en-GB"/>
              <a:t>? Constante </a:t>
            </a:r>
            <a:r>
              <a:rPr lang="en-GB" err="1"/>
              <a:t>evolutie</a:t>
            </a:r>
            <a:r>
              <a:rPr lang="en-GB"/>
              <a:t>, </a:t>
            </a:r>
            <a:r>
              <a:rPr lang="en-GB" err="1"/>
              <a:t>geen</a:t>
            </a:r>
            <a:r>
              <a:rPr lang="en-GB"/>
              <a:t> </a:t>
            </a:r>
            <a:r>
              <a:rPr lang="en-GB" err="1"/>
              <a:t>indicatie</a:t>
            </a:r>
            <a:r>
              <a:rPr lang="en-GB"/>
              <a:t> </a:t>
            </a:r>
            <a:r>
              <a:rPr lang="en-GB" err="1"/>
              <a:t>dat</a:t>
            </a:r>
            <a:r>
              <a:rPr lang="en-GB"/>
              <a:t> AI </a:t>
            </a:r>
            <a:r>
              <a:rPr lang="en-GB" err="1"/>
              <a:t>revolutie</a:t>
            </a:r>
            <a:r>
              <a:rPr lang="en-GB"/>
              <a:t> </a:t>
            </a:r>
            <a:r>
              <a:rPr lang="en-GB" err="1"/>
              <a:t>betekent</a:t>
            </a:r>
            <a:r>
              <a:rPr lang="en-GB"/>
              <a:t>.</a:t>
            </a:r>
            <a:br>
              <a:rPr lang="en-GB"/>
            </a:br>
            <a:r>
              <a:rPr lang="en-GB"/>
              <a:t>Wel </a:t>
            </a:r>
            <a:r>
              <a:rPr lang="en-GB" err="1"/>
              <a:t>noodzaak</a:t>
            </a:r>
            <a:r>
              <a:rPr lang="en-GB"/>
              <a:t> om AI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omarmen</a:t>
            </a:r>
            <a:r>
              <a:rPr lang="en-GB"/>
              <a:t>/</a:t>
            </a:r>
            <a:r>
              <a:rPr lang="en-GB" err="1"/>
              <a:t>integreren</a:t>
            </a:r>
            <a:r>
              <a:rPr lang="en-GB"/>
              <a:t>. Op </a:t>
            </a:r>
            <a:r>
              <a:rPr lang="en-GB" err="1"/>
              <a:t>zijn</a:t>
            </a:r>
            <a:r>
              <a:rPr lang="en-GB"/>
              <a:t> </a:t>
            </a:r>
            <a:r>
              <a:rPr lang="en-GB" err="1"/>
              <a:t>minst</a:t>
            </a:r>
            <a:r>
              <a:rPr lang="en-GB"/>
              <a:t> </a:t>
            </a:r>
            <a:r>
              <a:rPr lang="en-GB" err="1"/>
              <a:t>verkennen</a:t>
            </a:r>
            <a:r>
              <a:rPr lang="en-GB"/>
              <a:t> van </a:t>
            </a:r>
            <a:r>
              <a:rPr lang="en-GB" err="1"/>
              <a:t>mogelijkheden</a:t>
            </a:r>
            <a:r>
              <a:rPr lang="en-GB"/>
              <a:t> </a:t>
            </a:r>
            <a:r>
              <a:rPr lang="en-GB" err="1"/>
              <a:t>mbt</a:t>
            </a:r>
            <a:r>
              <a:rPr lang="en-GB"/>
              <a:t> </a:t>
            </a:r>
            <a:r>
              <a:rPr lang="en-GB" err="1"/>
              <a:t>werk</a:t>
            </a:r>
            <a:r>
              <a:rPr lang="en-GB"/>
              <a:t>/job </a:t>
            </a:r>
            <a:r>
              <a:rPr lang="en-GB" err="1"/>
              <a:t>zelf</a:t>
            </a:r>
            <a:r>
              <a:rPr lang="en-GB"/>
              <a:t>, </a:t>
            </a:r>
            <a:r>
              <a:rPr lang="en-GB" err="1"/>
              <a:t>mbt</a:t>
            </a:r>
            <a:r>
              <a:rPr lang="en-GB"/>
              <a:t> </a:t>
            </a:r>
            <a:r>
              <a:rPr lang="en-GB" err="1"/>
              <a:t>arbeidsomstandigheden</a:t>
            </a:r>
            <a:r>
              <a:rPr lang="en-GB"/>
              <a:t>, </a:t>
            </a:r>
            <a:r>
              <a:rPr lang="en-GB" err="1"/>
              <a:t>communicatie</a:t>
            </a:r>
            <a:r>
              <a:rPr lang="en-GB"/>
              <a:t>, </a:t>
            </a:r>
            <a:r>
              <a:rPr lang="en-GB" err="1"/>
              <a:t>backoffice</a:t>
            </a:r>
            <a:r>
              <a:rPr lang="en-GB"/>
              <a:t>...</a:t>
            </a:r>
            <a:endParaRPr lang="en-US"/>
          </a:p>
          <a:p>
            <a:r>
              <a:rPr lang="en-GB"/>
              <a:t>De </a:t>
            </a:r>
            <a:r>
              <a:rPr lang="en-GB" err="1"/>
              <a:t>vraag</a:t>
            </a:r>
            <a:r>
              <a:rPr lang="en-GB"/>
              <a:t> is </a:t>
            </a:r>
            <a:r>
              <a:rPr lang="en-GB" err="1"/>
              <a:t>niet</a:t>
            </a:r>
            <a:r>
              <a:rPr lang="en-GB"/>
              <a:t> "Zal </a:t>
            </a:r>
            <a:r>
              <a:rPr lang="en-GB" err="1"/>
              <a:t>mijn</a:t>
            </a:r>
            <a:r>
              <a:rPr lang="en-GB"/>
              <a:t> job </a:t>
            </a:r>
            <a:r>
              <a:rPr lang="en-GB" err="1"/>
              <a:t>verdwijnen</a:t>
            </a:r>
            <a:r>
              <a:rPr lang="en-GB"/>
              <a:t> door AI?" Maar "Wie </a:t>
            </a:r>
            <a:r>
              <a:rPr lang="en-GB" err="1"/>
              <a:t>zal</a:t>
            </a:r>
            <a:r>
              <a:rPr lang="en-GB"/>
              <a:t> </a:t>
            </a:r>
            <a:r>
              <a:rPr lang="en-GB" err="1"/>
              <a:t>mijn</a:t>
            </a:r>
            <a:r>
              <a:rPr lang="en-GB"/>
              <a:t> job </a:t>
            </a:r>
            <a:r>
              <a:rPr lang="en-GB" err="1"/>
              <a:t>overnemen</a:t>
            </a:r>
            <a:r>
              <a:rPr lang="en-GB"/>
              <a:t> </a:t>
            </a:r>
            <a:r>
              <a:rPr lang="en-GB" err="1"/>
              <a:t>als</a:t>
            </a:r>
            <a:r>
              <a:rPr lang="en-GB"/>
              <a:t> we AI </a:t>
            </a:r>
            <a:r>
              <a:rPr lang="en-GB" err="1"/>
              <a:t>negeren</a:t>
            </a:r>
            <a:r>
              <a:rPr lang="en-GB"/>
              <a:t>?" -&gt; becoming obsolete...</a:t>
            </a:r>
            <a:br>
              <a:rPr lang="en-GB"/>
            </a:br>
            <a:r>
              <a:rPr lang="en-GB" err="1"/>
              <a:t>Voorbeeld</a:t>
            </a:r>
            <a:r>
              <a:rPr lang="en-GB"/>
              <a:t>: Cronos </a:t>
            </a:r>
            <a:r>
              <a:rPr lang="en-GB" err="1"/>
              <a:t>groep</a:t>
            </a:r>
            <a:r>
              <a:rPr lang="en-GB"/>
              <a:t> (1 </a:t>
            </a:r>
            <a:r>
              <a:rPr lang="en-GB" err="1"/>
              <a:t>vd</a:t>
            </a:r>
            <a:r>
              <a:rPr lang="en-GB"/>
              <a:t> </a:t>
            </a:r>
            <a:r>
              <a:rPr lang="en-GB" err="1"/>
              <a:t>grootste</a:t>
            </a:r>
            <a:r>
              <a:rPr lang="en-GB"/>
              <a:t> </a:t>
            </a:r>
            <a:r>
              <a:rPr lang="en-GB" err="1"/>
              <a:t>digitech</a:t>
            </a:r>
            <a:r>
              <a:rPr lang="en-GB"/>
              <a:t>/AI </a:t>
            </a:r>
            <a:r>
              <a:rPr lang="en-GB" err="1"/>
              <a:t>spelers</a:t>
            </a:r>
            <a:r>
              <a:rPr lang="en-GB"/>
              <a:t> in BE): AL </a:t>
            </a:r>
            <a:r>
              <a:rPr lang="en-GB" err="1"/>
              <a:t>hun</a:t>
            </a:r>
            <a:r>
              <a:rPr lang="en-GB"/>
              <a:t> AI </a:t>
            </a:r>
            <a:r>
              <a:rPr lang="en-GB" err="1"/>
              <a:t>projecten</a:t>
            </a:r>
            <a:r>
              <a:rPr lang="en-GB"/>
              <a:t> </a:t>
            </a:r>
            <a:r>
              <a:rPr lang="en-GB" err="1"/>
              <a:t>hebben</a:t>
            </a:r>
            <a:r>
              <a:rPr lang="en-GB"/>
              <a:t> </a:t>
            </a:r>
            <a:r>
              <a:rPr lang="en-GB" err="1"/>
              <a:t>geleid</a:t>
            </a:r>
            <a:r>
              <a:rPr lang="en-GB"/>
              <a:t> tot TOENAME </a:t>
            </a:r>
            <a:r>
              <a:rPr lang="en-GB" err="1"/>
              <a:t>tewerkstelling</a:t>
            </a:r>
            <a:r>
              <a:rPr lang="en-GB"/>
              <a:t> </a:t>
            </a:r>
            <a:r>
              <a:rPr lang="en-GB" err="1"/>
              <a:t>bij</a:t>
            </a:r>
            <a:r>
              <a:rPr lang="en-GB"/>
              <a:t> de </a:t>
            </a:r>
            <a:r>
              <a:rPr lang="en-GB" err="1"/>
              <a:t>klant</a:t>
            </a:r>
            <a:r>
              <a:rPr lang="en-GB"/>
              <a:t>.</a:t>
            </a:r>
          </a:p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7BB68DD-E50A-D2CC-A18C-94FE3B821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9E65D8-8206-5BA4-7115-BE658195BA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0000" tIns="45720" rIns="91440" bIns="46800" anchor="b" anchorCtr="0"/>
          <a:lstStyle/>
          <a:p>
            <a:r>
              <a:rPr lang="en-GB" err="1"/>
              <a:t>AI@work</a:t>
            </a:r>
            <a:r>
              <a:rPr lang="en-GB"/>
              <a:t> – Impact op </a:t>
            </a:r>
            <a:r>
              <a:rPr lang="en-GB" err="1"/>
              <a:t>werkgelegenheid</a:t>
            </a:r>
          </a:p>
        </p:txBody>
      </p:sp>
    </p:spTree>
    <p:extLst>
      <p:ext uri="{BB962C8B-B14F-4D97-AF65-F5344CB8AC3E}">
        <p14:creationId xmlns:p14="http://schemas.microsoft.com/office/powerpoint/2010/main" val="64934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schermopname, tekenfilm, Majorelleblauw&#10;&#10;Automatisch gegenereerde beschrijving">
            <a:extLst>
              <a:ext uri="{FF2B5EF4-FFF2-40B4-BE49-F238E27FC236}">
                <a16:creationId xmlns:a16="http://schemas.microsoft.com/office/drawing/2014/main" id="{2ED946D0-AE8D-EF39-3F7A-F4F15DB10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3490723" y="7"/>
            <a:ext cx="5653280" cy="5143493"/>
          </a:xfrm>
          <a:prstGeom prst="rect">
            <a:avLst/>
          </a:prstGeom>
        </p:spPr>
      </p:pic>
      <p:pic>
        <p:nvPicPr>
          <p:cNvPr id="12" name="Afbeelding 11" descr="Afbeelding met tekst, schermopname, Lettertype, cirkel&#10;&#10;Automatisch gegenereerde beschrijving">
            <a:extLst>
              <a:ext uri="{FF2B5EF4-FFF2-40B4-BE49-F238E27FC236}">
                <a16:creationId xmlns:a16="http://schemas.microsoft.com/office/drawing/2014/main" id="{DD1DCA36-061D-95E5-4508-4FCF180D5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802" y="734303"/>
            <a:ext cx="4807458" cy="3437391"/>
          </a:xfrm>
          <a:prstGeom prst="rect">
            <a:avLst/>
          </a:prstGeom>
        </p:spPr>
      </p:pic>
      <p:pic>
        <p:nvPicPr>
          <p:cNvPr id="2" name="Afbeelding 1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C684D5BB-50C1-85D8-6C32-DF20DAA6D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3" y="170051"/>
            <a:ext cx="1178170" cy="4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9AAEC-08EC-2823-C4DA-9CD427AD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CE418A7-C9FA-7232-378F-B1A85D5AD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61" y="1008688"/>
            <a:ext cx="8166100" cy="2922588"/>
          </a:xfrm>
        </p:spPr>
        <p:txBody>
          <a:bodyPr vert="horz" lIns="91440" tIns="45720" rIns="91440" bIns="45720" anchor="t"/>
          <a:lstStyle/>
          <a:p>
            <a:r>
              <a:rPr lang="en-GB" err="1"/>
              <a:t>Naast</a:t>
            </a:r>
            <a:r>
              <a:rPr lang="en-GB"/>
              <a:t> de AI-Act is </a:t>
            </a:r>
            <a:r>
              <a:rPr lang="en-GB" err="1"/>
              <a:t>een</a:t>
            </a:r>
            <a:r>
              <a:rPr lang="en-GB"/>
              <a:t> heel </a:t>
            </a:r>
            <a:r>
              <a:rPr lang="en-GB" err="1"/>
              <a:t>arsenaal</a:t>
            </a:r>
            <a:r>
              <a:rPr lang="en-GB"/>
              <a:t> </a:t>
            </a:r>
            <a:r>
              <a:rPr lang="en-GB" err="1"/>
              <a:t>aan</a:t>
            </a:r>
            <a:r>
              <a:rPr lang="en-GB"/>
              <a:t> </a:t>
            </a:r>
            <a:r>
              <a:rPr lang="en-GB" err="1"/>
              <a:t>wettelijke</a:t>
            </a:r>
            <a:r>
              <a:rPr lang="en-GB"/>
              <a:t>/</a:t>
            </a:r>
            <a:r>
              <a:rPr lang="en-GB" err="1"/>
              <a:t>interprofessionele</a:t>
            </a:r>
            <a:r>
              <a:rPr lang="en-GB"/>
              <a:t> regels van </a:t>
            </a:r>
            <a:r>
              <a:rPr lang="en-GB" err="1"/>
              <a:t>toepassing</a:t>
            </a:r>
            <a:r>
              <a:rPr lang="en-GB"/>
              <a:t>: </a:t>
            </a:r>
          </a:p>
          <a:p>
            <a:pPr marL="702310" lvl="1" indent="-342900">
              <a:buFont typeface="Wingdings" panose="05000000000000000000" pitchFamily="2" charset="2"/>
              <a:buChar char="v"/>
            </a:pPr>
            <a:r>
              <a:rPr lang="en-GB" sz="1600"/>
              <a:t>GDPR</a:t>
            </a:r>
          </a:p>
          <a:p>
            <a:pPr marL="702310" lvl="1" indent="-342900">
              <a:buFont typeface="Wingdings" panose="05000000000000000000" pitchFamily="2" charset="2"/>
              <a:buChar char="v"/>
            </a:pPr>
            <a:r>
              <a:rPr lang="en-GB" sz="1600" err="1"/>
              <a:t>Administratief</a:t>
            </a:r>
            <a:r>
              <a:rPr lang="en-GB" sz="1600"/>
              <a:t> </a:t>
            </a:r>
            <a:r>
              <a:rPr lang="en-GB" sz="1600" err="1"/>
              <a:t>en</a:t>
            </a:r>
            <a:r>
              <a:rPr lang="en-GB" sz="1600"/>
              <a:t> </a:t>
            </a:r>
            <a:r>
              <a:rPr lang="en-GB" sz="1600" err="1"/>
              <a:t>gerechtelijk</a:t>
            </a:r>
            <a:r>
              <a:rPr lang="en-GB" sz="1600"/>
              <a:t> </a:t>
            </a:r>
            <a:r>
              <a:rPr lang="en-GB" sz="1600" err="1"/>
              <a:t>recht</a:t>
            </a:r>
            <a:endParaRPr lang="en-GB" sz="1600"/>
          </a:p>
          <a:p>
            <a:pPr marL="702310" lvl="1" indent="-342900">
              <a:buFont typeface="Wingdings" panose="05000000000000000000" pitchFamily="2" charset="2"/>
              <a:buChar char="v"/>
            </a:pPr>
            <a:r>
              <a:rPr lang="en-GB" sz="1600" err="1"/>
              <a:t>Intellectuele</a:t>
            </a:r>
            <a:r>
              <a:rPr lang="en-GB" sz="1600"/>
              <a:t> </a:t>
            </a:r>
            <a:r>
              <a:rPr lang="en-GB" sz="1600" err="1"/>
              <a:t>eigendom</a:t>
            </a:r>
            <a:r>
              <a:rPr lang="en-GB" sz="1600"/>
              <a:t>, </a:t>
            </a:r>
            <a:r>
              <a:rPr lang="en-GB" sz="1600" err="1"/>
              <a:t>persoonlijkheidsrechten</a:t>
            </a:r>
            <a:r>
              <a:rPr lang="en-GB" sz="1600"/>
              <a:t>, </a:t>
            </a:r>
            <a:r>
              <a:rPr lang="en-GB" sz="1600" err="1"/>
              <a:t>economisch</a:t>
            </a:r>
            <a:r>
              <a:rPr lang="en-GB" sz="1600"/>
              <a:t> </a:t>
            </a:r>
            <a:r>
              <a:rPr lang="en-GB" sz="1600" err="1"/>
              <a:t>recht</a:t>
            </a:r>
            <a:r>
              <a:rPr lang="en-GB" sz="1600"/>
              <a:t> </a:t>
            </a:r>
            <a:r>
              <a:rPr lang="en-GB" sz="1600" err="1"/>
              <a:t>en</a:t>
            </a:r>
            <a:r>
              <a:rPr lang="en-GB" sz="1600"/>
              <a:t>  </a:t>
            </a:r>
            <a:r>
              <a:rPr lang="en-GB" sz="1600" err="1"/>
              <a:t>aansprakelijkheidsrecht</a:t>
            </a:r>
            <a:endParaRPr lang="en-GB" sz="1600"/>
          </a:p>
          <a:p>
            <a:pPr marL="702310" lvl="1" indent="-342900">
              <a:buFont typeface="Wingdings" panose="05000000000000000000" pitchFamily="2" charset="2"/>
              <a:buChar char="v"/>
            </a:pPr>
            <a:r>
              <a:rPr lang="en-GB" sz="1600" err="1"/>
              <a:t>Mensenrechten</a:t>
            </a:r>
            <a:r>
              <a:rPr lang="en-GB" sz="1600"/>
              <a:t>, non-</a:t>
            </a:r>
            <a:r>
              <a:rPr lang="en-GB" sz="1600" err="1"/>
              <a:t>discriminatie</a:t>
            </a:r>
            <a:r>
              <a:rPr lang="en-GB" sz="1600"/>
              <a:t>, privacy-</a:t>
            </a:r>
            <a:r>
              <a:rPr lang="en-GB" sz="1600" err="1"/>
              <a:t>wetgeving</a:t>
            </a:r>
            <a:endParaRPr lang="en-GB" sz="1600"/>
          </a:p>
          <a:p>
            <a:pPr marL="702310" lvl="1" indent="-342900">
              <a:buFont typeface="Wingdings" panose="05000000000000000000" pitchFamily="2" charset="2"/>
              <a:buChar char="v"/>
            </a:pPr>
            <a:r>
              <a:rPr lang="en-GB" sz="1600"/>
              <a:t>CAO’s nr 5, 9, 39</a:t>
            </a:r>
          </a:p>
          <a:p>
            <a:pPr marL="702310" lvl="1" indent="-342900">
              <a:buFont typeface="Wingdings" panose="05000000000000000000" pitchFamily="2" charset="2"/>
              <a:buChar char="v"/>
            </a:pPr>
            <a:r>
              <a:rPr lang="en-GB" sz="1600"/>
              <a:t>Codex </a:t>
            </a:r>
            <a:r>
              <a:rPr lang="en-GB" sz="1600" err="1"/>
              <a:t>Welzijn</a:t>
            </a:r>
            <a:r>
              <a:rPr lang="en-GB" sz="1600"/>
              <a:t> op het </a:t>
            </a:r>
            <a:r>
              <a:rPr lang="en-GB" sz="1600" err="1"/>
              <a:t>werk</a:t>
            </a:r>
            <a:endParaRPr lang="en-GB" sz="1600"/>
          </a:p>
          <a:p>
            <a:pPr indent="0">
              <a:buNone/>
            </a:pPr>
            <a:r>
              <a:rPr lang="en-GB"/>
              <a:t>Geen </a:t>
            </a:r>
            <a:r>
              <a:rPr lang="en-GB" err="1"/>
              <a:t>andere</a:t>
            </a:r>
            <a:r>
              <a:rPr lang="en-GB"/>
              <a:t> </a:t>
            </a:r>
            <a:r>
              <a:rPr lang="en-GB" err="1"/>
              <a:t>benadering</a:t>
            </a:r>
            <a:r>
              <a:rPr lang="en-GB"/>
              <a:t> (</a:t>
            </a:r>
            <a:r>
              <a:rPr lang="en-GB" err="1"/>
              <a:t>specifieke</a:t>
            </a:r>
            <a:r>
              <a:rPr lang="en-GB"/>
              <a:t> regels) </a:t>
            </a:r>
            <a:r>
              <a:rPr lang="en-GB" err="1"/>
              <a:t>voor</a:t>
            </a:r>
            <a:r>
              <a:rPr lang="en-GB"/>
              <a:t> AI/Digitech tov </a:t>
            </a:r>
            <a:r>
              <a:rPr lang="en-GB" err="1"/>
              <a:t>menselijk</a:t>
            </a:r>
            <a:r>
              <a:rPr lang="en-GB"/>
              <a:t>/</a:t>
            </a:r>
            <a:r>
              <a:rPr lang="en-GB" err="1"/>
              <a:t>analoog</a:t>
            </a:r>
            <a:endParaRPr lang="en-GB"/>
          </a:p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B073D11-DE6E-88A3-356B-76E04FF9F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420731-743B-80D8-342D-1A2C838F2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62" y="-1717"/>
            <a:ext cx="7663580" cy="897226"/>
          </a:xfrm>
        </p:spPr>
        <p:txBody>
          <a:bodyPr lIns="90000" tIns="45720" rIns="91440" bIns="46800" anchor="b" anchorCtr="0"/>
          <a:lstStyle/>
          <a:p>
            <a:r>
              <a:rPr lang="en-GB" sz="2400" err="1"/>
              <a:t>AI@work</a:t>
            </a:r>
            <a:r>
              <a:rPr lang="en-GB" sz="2400"/>
              <a:t> – </a:t>
            </a:r>
            <a:r>
              <a:rPr lang="en-GB" sz="2400" err="1"/>
              <a:t>strikt</a:t>
            </a:r>
            <a:r>
              <a:rPr lang="en-GB" sz="2400"/>
              <a:t> </a:t>
            </a:r>
            <a:r>
              <a:rPr lang="en-GB" sz="2400" err="1"/>
              <a:t>wettelijk</a:t>
            </a:r>
            <a:r>
              <a:rPr lang="en-GB" sz="2400"/>
              <a:t> </a:t>
            </a:r>
            <a:r>
              <a:rPr lang="en-GB" sz="2400" err="1"/>
              <a:t>kader</a:t>
            </a:r>
            <a:endParaRPr lang="en-BE" sz="2400"/>
          </a:p>
        </p:txBody>
      </p:sp>
    </p:spTree>
    <p:extLst>
      <p:ext uri="{BB962C8B-B14F-4D97-AF65-F5344CB8AC3E}">
        <p14:creationId xmlns:p14="http://schemas.microsoft.com/office/powerpoint/2010/main" val="362345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A0F7C07E-9533-A729-ECE3-F768069D68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5300" b="5300"/>
          <a:stretch/>
        </p:blipFill>
        <p:spPr>
          <a:xfrm>
            <a:off x="3131618" y="873940"/>
            <a:ext cx="5923369" cy="349464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EA8DFBB-B18F-0DB0-7501-22D3CCAFD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9961C2-25BE-39AA-23DB-A8D51EBA6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3322"/>
            <a:ext cx="5168684" cy="45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6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03231A7-E9F9-4EF2-8162-54279A2984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High risk? </a:t>
            </a:r>
          </a:p>
          <a:p>
            <a:pPr marL="702900" lvl="1" indent="-342900">
              <a:buFont typeface="Wingdings" panose="05000000000000000000" pitchFamily="2" charset="2"/>
              <a:buChar char="v"/>
            </a:pPr>
            <a:r>
              <a:rPr lang="en-GB" sz="1600"/>
              <a:t>High risk when adverse impact on people’s safety or fundamental rights </a:t>
            </a:r>
          </a:p>
          <a:p>
            <a:pPr marL="702900" lvl="1" indent="-342900">
              <a:buFont typeface="Wingdings" panose="05000000000000000000" pitchFamily="2" charset="2"/>
              <a:buChar char="v"/>
            </a:pPr>
            <a:r>
              <a:rPr lang="en-GB" sz="1600"/>
              <a:t>In work context:	</a:t>
            </a:r>
          </a:p>
          <a:p>
            <a:pPr marL="1062900" lvl="2" indent="-342900">
              <a:buFont typeface="Wingdings" panose="05000000000000000000" pitchFamily="2" charset="2"/>
              <a:buChar char="Ø"/>
            </a:pPr>
            <a:r>
              <a:rPr lang="en-GB" sz="1400"/>
              <a:t>Decisions affecting the terms of the work-related relationships</a:t>
            </a:r>
          </a:p>
          <a:p>
            <a:pPr marL="1062900" lvl="2" indent="-342900">
              <a:buFont typeface="Wingdings" panose="05000000000000000000" pitchFamily="2" charset="2"/>
              <a:buChar char="Ø"/>
            </a:pPr>
            <a:r>
              <a:rPr lang="en-GB" sz="1400"/>
              <a:t>Monitoring and evaluation of performance and behaviour</a:t>
            </a:r>
          </a:p>
          <a:p>
            <a:pPr marL="1062900" lvl="2" indent="-342900">
              <a:buFont typeface="Wingdings" panose="05000000000000000000" pitchFamily="2" charset="2"/>
              <a:buChar char="Ø"/>
            </a:pPr>
            <a:r>
              <a:rPr lang="en-GB" sz="1400"/>
              <a:t>Recruitment or selection (CV screening)</a:t>
            </a:r>
          </a:p>
          <a:p>
            <a:pPr marL="1062900" lvl="2" indent="-342900">
              <a:buFont typeface="Wingdings" panose="05000000000000000000" pitchFamily="2" charset="2"/>
              <a:buChar char="Ø"/>
            </a:pPr>
            <a:r>
              <a:rPr lang="en-GB" sz="1400"/>
              <a:t>Bonus, promotion, termination of employment relationship</a:t>
            </a:r>
          </a:p>
          <a:p>
            <a:pPr marL="1062900" lvl="2" indent="-342900">
              <a:buFont typeface="Wingdings" panose="05000000000000000000" pitchFamily="2" charset="2"/>
              <a:buChar char="Ø"/>
            </a:pPr>
            <a:r>
              <a:rPr lang="en-GB" sz="1400"/>
              <a:t>Task allocation based on individual behaviour of characteristics</a:t>
            </a:r>
          </a:p>
          <a:p>
            <a:endParaRPr lang="en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A87F394-A2A0-E5C8-8E39-11D77479C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A28788-1EDB-6D13-46B6-DDDCA3F48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AI@work</a:t>
            </a:r>
            <a:r>
              <a:rPr lang="en-GB"/>
              <a:t> – ai act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9051735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">
  <a:themeElements>
    <a:clrScheme name="VBO FEB 1">
      <a:dk1>
        <a:srgbClr val="4682BE"/>
      </a:dk1>
      <a:lt1>
        <a:sysClr val="window" lastClr="FFFFFF"/>
      </a:lt1>
      <a:dk2>
        <a:srgbClr val="96C83C"/>
      </a:dk2>
      <a:lt2>
        <a:srgbClr val="69C3C3"/>
      </a:lt2>
      <a:accent1>
        <a:srgbClr val="508CC8"/>
      </a:accent1>
      <a:accent2>
        <a:srgbClr val="55A5C8"/>
      </a:accent2>
      <a:accent3>
        <a:srgbClr val="5FB9C3"/>
      </a:accent3>
      <a:accent4>
        <a:srgbClr val="73C3AA"/>
      </a:accent4>
      <a:accent5>
        <a:srgbClr val="87C378"/>
      </a:accent5>
      <a:accent6>
        <a:srgbClr val="96C83C"/>
      </a:accent6>
      <a:hlink>
        <a:srgbClr val="4682BE"/>
      </a:hlink>
      <a:folHlink>
        <a:srgbClr val="FFFFFF"/>
      </a:folHlink>
    </a:clrScheme>
    <a:fontScheme name="Sillage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71EBD066-FCA8-CD4D-A7CF-31999797DB1F}" vid="{DD60AF17-362B-464B-9A87-6DF05A21A398}"/>
    </a:ext>
  </a:extLst>
</a:theme>
</file>

<file path=ppt/theme/theme2.xml><?xml version="1.0" encoding="utf-8"?>
<a:theme xmlns:a="http://schemas.openxmlformats.org/drawingml/2006/main" name="Turquoise Theme">
  <a:themeElements>
    <a:clrScheme name="VBO-FEB">
      <a:dk1>
        <a:srgbClr val="4682BE"/>
      </a:dk1>
      <a:lt1>
        <a:sysClr val="window" lastClr="FFFFFF"/>
      </a:lt1>
      <a:dk2>
        <a:srgbClr val="96C83C"/>
      </a:dk2>
      <a:lt2>
        <a:srgbClr val="69C3C3"/>
      </a:lt2>
      <a:accent1>
        <a:srgbClr val="508CC8"/>
      </a:accent1>
      <a:accent2>
        <a:srgbClr val="55A5C8"/>
      </a:accent2>
      <a:accent3>
        <a:srgbClr val="5FB9C3"/>
      </a:accent3>
      <a:accent4>
        <a:srgbClr val="73C3AA"/>
      </a:accent4>
      <a:accent5>
        <a:srgbClr val="87C378"/>
      </a:accent5>
      <a:accent6>
        <a:srgbClr val="96C83C"/>
      </a:accent6>
      <a:hlink>
        <a:srgbClr val="4682BE"/>
      </a:hlink>
      <a:folHlink>
        <a:srgbClr val="954F72"/>
      </a:folHlink>
    </a:clrScheme>
    <a:fontScheme name="Sillage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71EBD066-FCA8-CD4D-A7CF-31999797DB1F}" vid="{56ED209F-CFB4-4C47-90CA-D44FEB66DA13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our_x0020_Theme xmlns="a05a2000-62e8-4ca4-8839-6112c759d161" xsi:nil="true"/>
    <Reference xmlns="b4a8f996-4e43-4903-b2f6-24a31ee57771" xsi:nil="true"/>
    <VBOFEBMigratedCT xmlns="b4a8f996-4e43-4903-b2f6-24a31ee57771" xsi:nil="true"/>
    <ThemeFR xmlns="b4a8f996-4e43-4903-b2f6-24a31ee57771">Organisation du travail</ThemeFR>
    <ThemeNL xmlns="b4a8f996-4e43-4903-b2f6-24a31ee57771">Arbeidsorganisatie</ThemeNL>
    <VBOFEBLanguage xmlns="a05a2000-62e8-4ca4-8839-6112c759d161" xsi:nil="true"/>
    <DocType xmlns="f8c71884-1483-4c53-8ec7-392226849480" xsi:nil="true"/>
    <ThemeENG xmlns="b4a8f996-4e43-4903-b2f6-24a31ee57771">Organisation of work</ThemeENG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BO FEB Document" ma:contentTypeID="0x0101005215A34420C777498D5F7B584A0C8C8200FED7B16775B21640B057ABE387D05FB7" ma:contentTypeVersion="31" ma:contentTypeDescription="Create a new document." ma:contentTypeScope="" ma:versionID="a7bc17cc5bba70cd859500b3933c697c">
  <xsd:schema xmlns:xsd="http://www.w3.org/2001/XMLSchema" xmlns:xs="http://www.w3.org/2001/XMLSchema" xmlns:p="http://schemas.microsoft.com/office/2006/metadata/properties" xmlns:ns2="a05a2000-62e8-4ca4-8839-6112c759d161" xmlns:ns3="b4a8f996-4e43-4903-b2f6-24a31ee57771" xmlns:ns4="f8c71884-1483-4c53-8ec7-392226849480" xmlns:ns5="82b41398-915e-48d8-8cde-1198870f67ef" targetNamespace="http://schemas.microsoft.com/office/2006/metadata/properties" ma:root="true" ma:fieldsID="f43cc6f50f7aa87003cf265edb2f5916" ns2:_="" ns3:_="" ns4:_="" ns5:_="">
    <xsd:import namespace="a05a2000-62e8-4ca4-8839-6112c759d161"/>
    <xsd:import namespace="b4a8f996-4e43-4903-b2f6-24a31ee57771"/>
    <xsd:import namespace="f8c71884-1483-4c53-8ec7-392226849480"/>
    <xsd:import namespace="82b41398-915e-48d8-8cde-1198870f67ef"/>
    <xsd:element name="properties">
      <xsd:complexType>
        <xsd:sequence>
          <xsd:element name="documentManagement">
            <xsd:complexType>
              <xsd:all>
                <xsd:element ref="ns2:VBOFEBLanguage" minOccurs="0"/>
                <xsd:element ref="ns3:Reference" minOccurs="0"/>
                <xsd:element ref="ns3:ThemeENG" minOccurs="0"/>
                <xsd:element ref="ns3:ThemeNL" minOccurs="0"/>
                <xsd:element ref="ns3:ThemeFR" minOccurs="0"/>
                <xsd:element ref="ns2:Your_x0020_Theme" minOccurs="0"/>
                <xsd:element ref="ns3:VBOFEBMigratedCT" minOccurs="0"/>
                <xsd:element ref="ns4:DocType" minOccurs="0"/>
                <xsd:element ref="ns5:MediaServiceMetadata" minOccurs="0"/>
                <xsd:element ref="ns5:MediaServiceFastMetadata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a2000-62e8-4ca4-8839-6112c759d161" elementFormDefault="qualified">
    <xsd:import namespace="http://schemas.microsoft.com/office/2006/documentManagement/types"/>
    <xsd:import namespace="http://schemas.microsoft.com/office/infopath/2007/PartnerControls"/>
    <xsd:element name="VBOFEBLanguage" ma:index="5" nillable="true" ma:displayName="Language" ma:format="Dropdown" ma:internalName="VBOFEBLanguage" ma:readOnly="false">
      <xsd:simpleType>
        <xsd:restriction base="dms:Choice">
          <xsd:enumeration value="NL"/>
          <xsd:enumeration value="FR"/>
          <xsd:enumeration value="EN"/>
          <xsd:enumeration value="Multi"/>
        </xsd:restriction>
      </xsd:simpleType>
    </xsd:element>
    <xsd:element name="Your_x0020_Theme" ma:index="13" nillable="true" ma:displayName="Your Theme" ma:default="" ma:internalName="Your_x0020_Them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8f996-4e43-4903-b2f6-24a31ee57771" elementFormDefault="qualified">
    <xsd:import namespace="http://schemas.microsoft.com/office/2006/documentManagement/types"/>
    <xsd:import namespace="http://schemas.microsoft.com/office/infopath/2007/PartnerControls"/>
    <xsd:element name="Reference" ma:index="6" nillable="true" ma:displayName="Reference" ma:internalName="Reference" ma:readOnly="false">
      <xsd:simpleType>
        <xsd:restriction base="dms:Text">
          <xsd:maxLength value="255"/>
        </xsd:restriction>
      </xsd:simpleType>
    </xsd:element>
    <xsd:element name="ThemeENG" ma:index="10" nillable="true" ma:displayName="ThemeENG" ma:default="Organisation of work" ma:internalName="ThemeENG" ma:readOnly="false">
      <xsd:simpleType>
        <xsd:restriction base="dms:Text">
          <xsd:maxLength value="255"/>
        </xsd:restriction>
      </xsd:simpleType>
    </xsd:element>
    <xsd:element name="ThemeNL" ma:index="11" nillable="true" ma:displayName="ThemeNL" ma:default="Arbeidsorganisatie" ma:internalName="ThemeNL" ma:readOnly="false">
      <xsd:simpleType>
        <xsd:restriction base="dms:Text">
          <xsd:maxLength value="255"/>
        </xsd:restriction>
      </xsd:simpleType>
    </xsd:element>
    <xsd:element name="ThemeFR" ma:index="12" nillable="true" ma:displayName="ThemeFR" ma:default="Organisation du travail" ma:internalName="ThemeFR" ma:readOnly="false">
      <xsd:simpleType>
        <xsd:restriction base="dms:Text">
          <xsd:maxLength value="255"/>
        </xsd:restriction>
      </xsd:simpleType>
    </xsd:element>
    <xsd:element name="VBOFEBMigratedCT" ma:index="14" nillable="true" ma:displayName="MigratedCT" ma:hidden="true" ma:internalName="VBOFEBMigratedCT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71884-1483-4c53-8ec7-392226849480" elementFormDefault="qualified">
    <xsd:import namespace="http://schemas.microsoft.com/office/2006/documentManagement/types"/>
    <xsd:import namespace="http://schemas.microsoft.com/office/infopath/2007/PartnerControls"/>
    <xsd:element name="DocType" ma:index="15" nillable="true" ma:displayName="DocType" ma:list="{bd4d7c96-c979-460b-bca4-04300274537f}" ma:internalName="DocType" ma:showField="Title" ma:web="f8c71884-1483-4c53-8ec7-392226849480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41398-915e-48d8-8cde-1198870f6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b4a8f996-4e43-4903-b2f6-24a31ee57771"/>
    <ds:schemaRef ds:uri="82b41398-915e-48d8-8cde-1198870f67ef"/>
    <ds:schemaRef ds:uri="a05a2000-62e8-4ca4-8839-6112c759d161"/>
    <ds:schemaRef ds:uri="http://schemas.microsoft.com/office/2006/documentManagement/types"/>
    <ds:schemaRef ds:uri="f8c71884-1483-4c53-8ec7-392226849480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6D3C790-E33C-4F23-BA53-C1DE06BC618C}">
  <ds:schemaRefs>
    <ds:schemaRef ds:uri="82b41398-915e-48d8-8cde-1198870f67ef"/>
    <ds:schemaRef ds:uri="a05a2000-62e8-4ca4-8839-6112c759d161"/>
    <ds:schemaRef ds:uri="b4a8f996-4e43-4903-b2f6-24a31ee57771"/>
    <ds:schemaRef ds:uri="f8c71884-1483-4c53-8ec7-3922268494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VBO-FEB_TemplatePPT_200218-1</Template>
  <TotalTime>0</TotalTime>
  <Words>698</Words>
  <Application>Microsoft Office PowerPoint</Application>
  <PresentationFormat>Affichage à l'écran (16:9)</PresentationFormat>
  <Paragraphs>66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Digital-7 Italic</vt:lpstr>
      <vt:lpstr>Lucida Grande</vt:lpstr>
      <vt:lpstr>Trebuchet MS</vt:lpstr>
      <vt:lpstr>Wingdings</vt:lpstr>
      <vt:lpstr>General</vt:lpstr>
      <vt:lpstr>Turquoise Theme</vt:lpstr>
      <vt:lpstr>AI@work</vt:lpstr>
      <vt:lpstr>AI@work – enkele cijfers</vt:lpstr>
      <vt:lpstr>AI@work – enkele cijfers</vt:lpstr>
      <vt:lpstr>Présentation PowerPoint</vt:lpstr>
      <vt:lpstr>AI@work – Impact op werkgelegenheid</vt:lpstr>
      <vt:lpstr>Présentation PowerPoint</vt:lpstr>
      <vt:lpstr>AI@work – strikt wettelijk kader</vt:lpstr>
      <vt:lpstr>Présentation PowerPoint</vt:lpstr>
      <vt:lpstr>AI@work – ai act</vt:lpstr>
      <vt:lpstr>AI@work – ai act</vt:lpstr>
      <vt:lpstr>AI@work AI Act</vt:lpstr>
      <vt:lpstr>ai@work – hoe omgaan met AI?</vt:lpstr>
      <vt:lpstr>ai@work – hoe omgaan met AI?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 Nguyen</dc:creator>
  <cp:lastModifiedBy>Christine Beausaert</cp:lastModifiedBy>
  <cp:revision>2</cp:revision>
  <dcterms:created xsi:type="dcterms:W3CDTF">2020-02-18T10:31:27Z</dcterms:created>
  <dcterms:modified xsi:type="dcterms:W3CDTF">2025-09-23T12:51:50Z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0x0101005215A34420C777498D5F7B584A0C8C8200FED7B16775B21640B057ABE387D05FB7</vt:lpwstr>
  </property>
</Properties>
</file>